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8.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9.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0.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1.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2.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3.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4.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6" r:id="rId2"/>
    <p:sldMasterId id="2147483714" r:id="rId3"/>
    <p:sldMasterId id="2147483750" r:id="rId4"/>
    <p:sldMasterId id="2147483768" r:id="rId5"/>
    <p:sldMasterId id="2147483786" r:id="rId6"/>
    <p:sldMasterId id="2147483804" r:id="rId7"/>
    <p:sldMasterId id="2147483839" r:id="rId8"/>
    <p:sldMasterId id="2147483863" r:id="rId9"/>
    <p:sldMasterId id="2147483875" r:id="rId10"/>
    <p:sldMasterId id="2147483893" r:id="rId11"/>
    <p:sldMasterId id="2147483929" r:id="rId12"/>
    <p:sldMasterId id="2147483947" r:id="rId13"/>
    <p:sldMasterId id="2147483964" r:id="rId14"/>
    <p:sldMasterId id="2147483976" r:id="rId15"/>
  </p:sldMasterIdLst>
  <p:sldIdLst>
    <p:sldId id="256" r:id="rId16"/>
    <p:sldId id="298"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4799" autoAdjust="0"/>
  </p:normalViewPr>
  <p:slideViewPr>
    <p:cSldViewPr snapToGrid="0">
      <p:cViewPr>
        <p:scale>
          <a:sx n="66" d="100"/>
          <a:sy n="66" d="100"/>
        </p:scale>
        <p:origin x="900"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61"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8" Type="http://schemas.openxmlformats.org/officeDocument/2006/relationships/slideMaster" Target="slideMasters/slideMaster8.xml"/><Relationship Id="rId51" Type="http://schemas.openxmlformats.org/officeDocument/2006/relationships/slide" Target="slides/slide36.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D2F1A117-01A0-4E53-A9E4-5875A76BF745}"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615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577826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793B57BB-0764-44D9-86BE-C4F8D06BEB50}" type="datetimeFigureOut">
              <a:rPr lang="en-IN" smtClean="0"/>
              <a:t>22-04-2015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73711009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51240263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92806965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991574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64889230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55858414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10237166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3B57BB-0764-44D9-86BE-C4F8D06BEB50}" type="datetimeFigureOut">
              <a:rPr lang="en-IN" smtClean="0"/>
              <a:t>22-04-2015</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2975491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3B57BB-0764-44D9-86BE-C4F8D06BEB50}" type="datetimeFigureOut">
              <a:rPr lang="en-IN" smtClean="0"/>
              <a:t>22-04-2015</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75414030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B57BB-0764-44D9-86BE-C4F8D06BEB50}" type="datetimeFigureOut">
              <a:rPr lang="en-IN" smtClean="0"/>
              <a:t>22-04-2015</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170417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1745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632048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1554556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398675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2F1A117-01A0-4E53-A9E4-5875A76BF745}"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241958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6394916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2F1A117-01A0-4E53-A9E4-5875A76BF745}"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3730098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40954613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88976399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70524965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2F1A117-01A0-4E53-A9E4-5875A76BF745}" type="slidenum">
              <a:rPr lang="en-IN" smtClean="0"/>
              <a:t>‹#›</a:t>
            </a:fld>
            <a:endParaRPr lang="en-IN"/>
          </a:p>
        </p:txBody>
      </p:sp>
    </p:spTree>
    <p:extLst>
      <p:ext uri="{BB962C8B-B14F-4D97-AF65-F5344CB8AC3E}">
        <p14:creationId xmlns:p14="http://schemas.microsoft.com/office/powerpoint/2010/main" val="4279981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314014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558300" y="5956137"/>
            <a:ext cx="1052508" cy="365125"/>
          </a:xfrm>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81447521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2F1A117-01A0-4E53-A9E4-5875A76BF745}" type="slidenum">
              <a:rPr lang="en-IN" smtClean="0"/>
              <a:t>‹#›</a:t>
            </a:fld>
            <a:endParaRPr lang="en-IN"/>
          </a:p>
        </p:txBody>
      </p:sp>
    </p:spTree>
    <p:extLst>
      <p:ext uri="{BB962C8B-B14F-4D97-AF65-F5344CB8AC3E}">
        <p14:creationId xmlns:p14="http://schemas.microsoft.com/office/powerpoint/2010/main" val="317671479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32182035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3B57BB-0764-44D9-86BE-C4F8D06BEB50}" type="datetimeFigureOut">
              <a:rPr lang="en-IN" smtClean="0"/>
              <a:t>22-04-2015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37008259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3B57BB-0764-44D9-86BE-C4F8D06BEB50}" type="datetimeFigureOut">
              <a:rPr lang="en-IN" smtClean="0"/>
              <a:t>22-04-2015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61909437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B57BB-0764-44D9-86BE-C4F8D06BEB50}" type="datetimeFigureOut">
              <a:rPr lang="en-IN" smtClean="0"/>
              <a:t>22-04-2015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423263618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2F1A117-01A0-4E53-A9E4-5875A76BF745}" type="slidenum">
              <a:rPr lang="en-IN" smtClean="0"/>
              <a:t>‹#›</a:t>
            </a:fld>
            <a:endParaRPr lang="en-IN"/>
          </a:p>
        </p:txBody>
      </p:sp>
    </p:spTree>
    <p:extLst>
      <p:ext uri="{BB962C8B-B14F-4D97-AF65-F5344CB8AC3E}">
        <p14:creationId xmlns:p14="http://schemas.microsoft.com/office/powerpoint/2010/main" val="218047433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65842306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415243970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a:xfrm>
            <a:off x="774923" y="5951811"/>
            <a:ext cx="7896279" cy="365125"/>
          </a:xfrm>
        </p:spPr>
        <p:txBody>
          <a:bodyPr/>
          <a:lstStyle/>
          <a:p>
            <a:endParaRPr lang="en-IN"/>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2F1A117-01A0-4E53-A9E4-5875A76BF745}" type="slidenum">
              <a:rPr lang="en-IN" smtClean="0"/>
              <a:t>‹#›</a:t>
            </a:fld>
            <a:endParaRPr lang="en-IN"/>
          </a:p>
        </p:txBody>
      </p:sp>
    </p:spTree>
    <p:extLst>
      <p:ext uri="{BB962C8B-B14F-4D97-AF65-F5344CB8AC3E}">
        <p14:creationId xmlns:p14="http://schemas.microsoft.com/office/powerpoint/2010/main" val="4190909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51876058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53190243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91192293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21190582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46848993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3B57BB-0764-44D9-86BE-C4F8D06BEB50}" type="datetimeFigureOut">
              <a:rPr lang="en-IN" smtClean="0"/>
              <a:t>22-04-2015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8020982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3B57BB-0764-44D9-86BE-C4F8D06BEB50}" type="datetimeFigureOut">
              <a:rPr lang="en-IN" smtClean="0"/>
              <a:t>22-04-2015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27470502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B57BB-0764-44D9-86BE-C4F8D06BEB50}" type="datetimeFigureOut">
              <a:rPr lang="en-IN" smtClean="0"/>
              <a:t>22-04-2015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94431218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94076186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67663195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050985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456299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4707830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43940709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50555065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78980707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71600047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3B57BB-0764-44D9-86BE-C4F8D06BEB50}" type="datetimeFigureOut">
              <a:rPr lang="en-IN" smtClean="0"/>
              <a:t>22-04-2015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48145031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3B57BB-0764-44D9-86BE-C4F8D06BEB50}" type="datetimeFigureOut">
              <a:rPr lang="en-IN" smtClean="0"/>
              <a:t>22-04-2015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78705811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B57BB-0764-44D9-86BE-C4F8D06BEB50}" type="datetimeFigureOut">
              <a:rPr lang="en-IN" smtClean="0"/>
              <a:t>22-04-2015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49215368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28261715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712028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089928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86988101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8485380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0116938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96049005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793B57BB-0764-44D9-86BE-C4F8D06BEB50}" type="datetimeFigureOut">
              <a:rPr lang="en-IN" smtClean="0"/>
              <a:t>22-04-2015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61596074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793B57BB-0764-44D9-86BE-C4F8D06BEB50}" type="datetimeFigureOut">
              <a:rPr lang="en-IN" smtClean="0"/>
              <a:t>22-04-2015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97569405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411091705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68230323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054524652"/>
      </p:ext>
    </p:extLst>
  </p:cSld>
  <p:clrMapOvr>
    <a:overrideClrMapping bg1="dk1" tx1="lt1" bg2="dk2" tx2="lt2" accent1="accent1" accent2="accent2" accent3="accent3" accent4="accent4" accent5="accent5" accent6="accent6" hlink="hlink" folHlink="folHlink"/>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915016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594427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68777664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34317547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3B57BB-0764-44D9-86BE-C4F8D06BEB50}" type="datetimeFigureOut">
              <a:rPr lang="en-IN" smtClean="0"/>
              <a:t>22-04-2015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49847625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3B57BB-0764-44D9-86BE-C4F8D06BEB50}" type="datetimeFigureOut">
              <a:rPr lang="en-IN" smtClean="0"/>
              <a:t>22-04-2015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38469258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93B57BB-0764-44D9-86BE-C4F8D06BEB50}" type="datetimeFigureOut">
              <a:rPr lang="en-IN" smtClean="0"/>
              <a:t>22-04-2015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85836042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49678652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44527387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70078770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57526941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41693933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9859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37620671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97235927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41757282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93967003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95402234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45965764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71532449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97671723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65328618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3B57BB-0764-44D9-86BE-C4F8D06BEB50}" type="datetimeFigureOut">
              <a:rPr lang="en-IN" smtClean="0"/>
              <a:t>22-04-2015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660732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58461296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70383034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58957016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94489443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2857792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05619712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80697172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8198892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46457954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38476536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660239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91729443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55902381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36383650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08465187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420004479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32821087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97449190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3B57BB-0764-44D9-86BE-C4F8D06BEB50}" type="datetimeFigureOut">
              <a:rPr lang="en-IN" smtClean="0"/>
              <a:t>22-04-2015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401052677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3B57BB-0764-44D9-86BE-C4F8D06BEB50}" type="datetimeFigureOut">
              <a:rPr lang="en-IN" smtClean="0"/>
              <a:t>22-04-2015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428541604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B57BB-0764-44D9-86BE-C4F8D06BEB50}" type="datetimeFigureOut">
              <a:rPr lang="en-IN" smtClean="0"/>
              <a:t>22-04-2015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426610305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134748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0759879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72134804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67722379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66997986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3085266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71807633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2959391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55240505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26068061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29053725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IN"/>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D2F1A117-01A0-4E53-A9E4-5875A76BF745}" type="slidenum">
              <a:rPr lang="en-IN" smtClean="0"/>
              <a:t>‹#›</a:t>
            </a:fld>
            <a:endParaRPr lang="en-IN"/>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742409"/>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4294967295" orient="horz" pos="792">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2755663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09006924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IN"/>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D2F1A117-01A0-4E53-A9E4-5875A76BF745}" type="slidenum">
              <a:rPr lang="en-IN" smtClean="0"/>
              <a:t>‹#›</a:t>
            </a:fld>
            <a:endParaRPr lang="en-IN"/>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956364"/>
      </p:ext>
    </p:extLst>
  </p:cSld>
  <p:clrMapOvr>
    <a:masterClrMapping/>
  </p:clrMapOvr>
  <p:extLst mod="1">
    <p:ext uri="{DCECCB84-F9BA-43D5-87BE-67443E8EF086}">
      <p15:sldGuideLst xmlns:p15="http://schemas.microsoft.com/office/powerpoint/2012/main">
        <p15:guide id="4294967295" pos="6456">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93596303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3B57BB-0764-44D9-86BE-C4F8D06BEB50}" type="datetimeFigureOut">
              <a:rPr lang="en-IN" smtClean="0"/>
              <a:t>22-04-2015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63779124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3B57BB-0764-44D9-86BE-C4F8D06BEB50}" type="datetimeFigureOut">
              <a:rPr lang="en-IN" smtClean="0"/>
              <a:t>22-04-2015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18212556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B57BB-0764-44D9-86BE-C4F8D06BEB50}" type="datetimeFigureOut">
              <a:rPr lang="en-IN" smtClean="0"/>
              <a:t>22-04-2015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71982840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88880236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83044952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34862192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a:xfrm>
            <a:off x="6536187" y="6315949"/>
            <a:ext cx="3814856" cy="365125"/>
          </a:xfrm>
        </p:spPr>
        <p:txBody>
          <a:bodyPr/>
          <a:lstStyle/>
          <a:p>
            <a:endParaRPr lang="en-IN"/>
          </a:p>
        </p:txBody>
      </p:sp>
      <p:sp>
        <p:nvSpPr>
          <p:cNvPr id="6" name="Slide Number Placeholder 5"/>
          <p:cNvSpPr>
            <a:spLocks noGrp="1"/>
          </p:cNvSpPr>
          <p:nvPr>
            <p:ph type="sldNum" sz="quarter" idx="12"/>
          </p:nvPr>
        </p:nvSpPr>
        <p:spPr>
          <a:xfrm>
            <a:off x="11784011" y="5607592"/>
            <a:ext cx="407988" cy="365125"/>
          </a:xfrm>
        </p:spPr>
        <p:txBody>
          <a:bodyPr/>
          <a:lstStyle/>
          <a:p>
            <a:fld id="{D2F1A117-01A0-4E53-A9E4-5875A76BF745}" type="slidenum">
              <a:rPr lang="en-IN" smtClean="0"/>
              <a:t>‹#›</a:t>
            </a:fld>
            <a:endParaRPr lang="en-IN"/>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57527"/>
      </p:ext>
    </p:extLst>
  </p:cSld>
  <p:clrMapOvr>
    <a:masterClrMapping/>
  </p:clrMapOvr>
  <p:extLst mod="1">
    <p:ext uri="{DCECCB84-F9BA-43D5-87BE-67443E8EF086}">
      <p15:sldGuideLst xmlns:p15="http://schemas.microsoft.com/office/powerpoint/2012/main">
        <p15:guide id="4294967295" pos="6456">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3914713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3B57BB-0764-44D9-86BE-C4F8D06BEB50}" type="datetimeFigureOut">
              <a:rPr lang="en-IN" smtClean="0"/>
              <a:t>22-04-2015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78345272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76721392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68082293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86644553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3B57BB-0764-44D9-86BE-C4F8D06BEB50}" type="datetimeFigureOut">
              <a:rPr lang="en-IN" smtClean="0"/>
              <a:t>22-04-2015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539432577"/>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3B57BB-0764-44D9-86BE-C4F8D06BEB50}" type="datetimeFigureOut">
              <a:rPr lang="en-IN" smtClean="0"/>
              <a:t>22-04-2015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09810931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B57BB-0764-44D9-86BE-C4F8D06BEB50}" type="datetimeFigureOut">
              <a:rPr lang="en-IN" smtClean="0"/>
              <a:t>22-04-2015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63907578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02961965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7388164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11013287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44694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73806357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532078278"/>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2609770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06831898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69335013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5592700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910884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4581519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53441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0904944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3246537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73160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9864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1817415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8353272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430679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40542304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9008630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4366569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675572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4555847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8559453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3B57BB-0764-44D9-86BE-C4F8D06BEB50}" type="datetimeFigureOut">
              <a:rPr lang="en-IN" smtClean="0"/>
              <a:t>22-04-2015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268730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8962571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3B57BB-0764-44D9-86BE-C4F8D06BEB50}" type="datetimeFigureOut">
              <a:rPr lang="en-IN" smtClean="0"/>
              <a:t>22-04-2015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9309195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B57BB-0764-44D9-86BE-C4F8D06BEB50}" type="datetimeFigureOut">
              <a:rPr lang="en-IN" smtClean="0"/>
              <a:t>22-04-2015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8254767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040614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6077052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5430201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7761549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7528486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753538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8872701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88037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3B57BB-0764-44D9-86BE-C4F8D06BEB50}" type="datetimeFigureOut">
              <a:rPr lang="en-IN" smtClean="0"/>
              <a:t>22-04-2015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F1A117-01A0-4E53-A9E4-5875A76BF745}"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85498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2484375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0360309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9006224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4233969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1351033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8707521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3B57BB-0764-44D9-86BE-C4F8D06BEB50}" type="datetimeFigureOut">
              <a:rPr lang="en-IN" smtClean="0"/>
              <a:t>22-04-2015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0956359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6486104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6478558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434142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3B57BB-0764-44D9-86BE-C4F8D06BEB50}" type="datetimeFigureOut">
              <a:rPr lang="en-IN" smtClean="0"/>
              <a:t>22-04-2015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2F1A117-01A0-4E53-A9E4-5875A76BF745}"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5024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9827207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9715950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5419101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0784273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5534103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6896292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63175642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2002520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1113898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76765141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B57BB-0764-44D9-86BE-C4F8D06BEB50}" type="datetimeFigureOut">
              <a:rPr lang="en-IN" smtClean="0"/>
              <a:t>22-04-2015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5711560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0444222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1424585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40945550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3B57BB-0764-44D9-86BE-C4F8D06BEB50}" type="datetimeFigureOut">
              <a:rPr lang="en-IN" smtClean="0"/>
              <a:t>22-04-2015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6422198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3B57BB-0764-44D9-86BE-C4F8D06BEB50}" type="datetimeFigureOut">
              <a:rPr lang="en-IN" smtClean="0"/>
              <a:t>22-04-2015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304157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93B57BB-0764-44D9-86BE-C4F8D06BEB50}" type="datetimeFigureOut">
              <a:rPr lang="en-IN" smtClean="0"/>
              <a:t>22-04-2015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89239059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0025043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55041951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42282637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634241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63099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68231298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70051091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28780246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09948025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89427933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9579710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1380462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59343803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93B57BB-0764-44D9-86BE-C4F8D06BEB50}" type="datetimeFigureOut">
              <a:rPr lang="en-IN" smtClean="0"/>
              <a:t>22-04-2015</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7026387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178537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54124089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3B57BB-0764-44D9-86BE-C4F8D06BEB50}" type="datetimeFigureOut">
              <a:rPr lang="en-IN" smtClean="0"/>
              <a:t>22-04-2015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400225501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3B57BB-0764-44D9-86BE-C4F8D06BEB50}" type="datetimeFigureOut">
              <a:rPr lang="en-IN" smtClean="0"/>
              <a:t>22-04-2015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33559818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B57BB-0764-44D9-86BE-C4F8D06BEB50}" type="datetimeFigureOut">
              <a:rPr lang="en-IN" smtClean="0"/>
              <a:t>22-04-2015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09635919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1984497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9781268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344030333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7962559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D2F1A117-01A0-4E53-A9E4-5875A76BF745}"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026598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793B57BB-0764-44D9-86BE-C4F8D06BEB50}" type="datetimeFigureOut">
              <a:rPr lang="en-IN" smtClean="0"/>
              <a:t>22-04-2015</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275645448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793B57BB-0764-44D9-86BE-C4F8D06BEB50}" type="datetimeFigureOut">
              <a:rPr lang="en-IN" smtClean="0"/>
              <a:t>22-04-2015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2F1A117-01A0-4E53-A9E4-5875A76BF745}" type="slidenum">
              <a:rPr lang="en-IN" smtClean="0"/>
              <a:t>‹#›</a:t>
            </a:fld>
            <a:endParaRPr lang="en-IN"/>
          </a:p>
        </p:txBody>
      </p:sp>
    </p:spTree>
    <p:extLst>
      <p:ext uri="{BB962C8B-B14F-4D97-AF65-F5344CB8AC3E}">
        <p14:creationId xmlns:p14="http://schemas.microsoft.com/office/powerpoint/2010/main" val="1863368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theme" Target="../theme/theme10.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theme" Target="../theme/theme11.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theme" Target="../theme/theme12.xml"/><Relationship Id="rId3" Type="http://schemas.openxmlformats.org/officeDocument/2006/relationships/slideLayout" Target="../slideLayouts/slideLayout177.xml"/><Relationship Id="rId21" Type="http://schemas.openxmlformats.org/officeDocument/2006/relationships/image" Target="../media/image15.png"/><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image" Target="../media/image14.png"/><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10" Type="http://schemas.openxmlformats.org/officeDocument/2006/relationships/slideLayout" Target="../slideLayouts/slideLayout184.xml"/><Relationship Id="rId19" Type="http://schemas.openxmlformats.org/officeDocument/2006/relationships/image" Target="../media/image13.png"/><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image" Target="../media/image16.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theme" Target="../theme/theme13.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10" Type="http://schemas.openxmlformats.org/officeDocument/2006/relationships/slideLayout" Target="../slideLayouts/slideLayout201.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15.xml"/><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theme" Target="../theme/theme14.xml"/><Relationship Id="rId2" Type="http://schemas.openxmlformats.org/officeDocument/2006/relationships/slideLayout" Target="../slideLayouts/slideLayout209.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0" Type="http://schemas.openxmlformats.org/officeDocument/2006/relationships/slideLayout" Target="../slideLayouts/slideLayout217.xml"/><Relationship Id="rId4" Type="http://schemas.openxmlformats.org/officeDocument/2006/relationships/slideLayout" Target="../slideLayouts/slideLayout211.xml"/><Relationship Id="rId9" Type="http://schemas.openxmlformats.org/officeDocument/2006/relationships/slideLayout" Target="../slideLayouts/slideLayout21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theme" Target="../theme/theme1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10.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9.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8.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1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21" Type="http://schemas.openxmlformats.org/officeDocument/2006/relationships/image" Target="../media/image15.png"/><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image" Target="../media/image14.pn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3.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image" Target="../media/image16.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5.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theme" Target="../theme/theme6.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image" Target="../media/image20.png"/><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theme" Target="../theme/theme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8.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theme" Target="../theme/theme9.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93B57BB-0764-44D9-86BE-C4F8D06BEB50}" type="datetimeFigureOut">
              <a:rPr lang="en-IN" smtClean="0"/>
              <a:t>22-04-2015</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2F1A117-01A0-4E53-A9E4-5875A76BF745}" type="slidenum">
              <a:rPr lang="en-IN" smtClean="0"/>
              <a:t>‹#›</a:t>
            </a:fld>
            <a:endParaRPr lang="en-IN"/>
          </a:p>
        </p:txBody>
      </p:sp>
    </p:spTree>
    <p:extLst>
      <p:ext uri="{BB962C8B-B14F-4D97-AF65-F5344CB8AC3E}">
        <p14:creationId xmlns:p14="http://schemas.microsoft.com/office/powerpoint/2010/main" val="1009896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93B57BB-0764-44D9-86BE-C4F8D06BEB50}" type="datetimeFigureOut">
              <a:rPr lang="en-IN" smtClean="0"/>
              <a:t>22-04-2015</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2F1A117-01A0-4E53-A9E4-5875A76BF745}" type="slidenum">
              <a:rPr lang="en-IN" smtClean="0"/>
              <a:t>‹#›</a:t>
            </a:fld>
            <a:endParaRPr lang="en-IN"/>
          </a:p>
        </p:txBody>
      </p:sp>
    </p:spTree>
    <p:extLst>
      <p:ext uri="{BB962C8B-B14F-4D97-AF65-F5344CB8AC3E}">
        <p14:creationId xmlns:p14="http://schemas.microsoft.com/office/powerpoint/2010/main" val="47315028"/>
      </p:ext>
    </p:extLst>
  </p:cSld>
  <p:clrMap bg1="dk1" tx1="lt1" bg2="dk2" tx2="lt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93B57BB-0764-44D9-86BE-C4F8D06BEB50}" type="datetimeFigureOut">
              <a:rPr lang="en-IN" smtClean="0"/>
              <a:t>22-04-2015</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2F1A117-01A0-4E53-A9E4-5875A76BF745}" type="slidenum">
              <a:rPr lang="en-IN" smtClean="0"/>
              <a:t>‹#›</a:t>
            </a:fld>
            <a:endParaRPr lang="en-IN"/>
          </a:p>
        </p:txBody>
      </p:sp>
    </p:spTree>
    <p:extLst>
      <p:ext uri="{BB962C8B-B14F-4D97-AF65-F5344CB8AC3E}">
        <p14:creationId xmlns:p14="http://schemas.microsoft.com/office/powerpoint/2010/main" val="3555876566"/>
      </p:ext>
    </p:extLst>
  </p:cSld>
  <p:clrMap bg1="dk1" tx1="lt1" bg2="dk2" tx2="lt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93B57BB-0764-44D9-86BE-C4F8D06BEB50}" type="datetimeFigureOut">
              <a:rPr lang="en-IN" smtClean="0"/>
              <a:t>22-04-2015</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2F1A117-01A0-4E53-A9E4-5875A76BF745}" type="slidenum">
              <a:rPr lang="en-IN" smtClean="0"/>
              <a:t>‹#›</a:t>
            </a:fld>
            <a:endParaRPr lang="en-IN"/>
          </a:p>
        </p:txBody>
      </p:sp>
    </p:spTree>
    <p:extLst>
      <p:ext uri="{BB962C8B-B14F-4D97-AF65-F5344CB8AC3E}">
        <p14:creationId xmlns:p14="http://schemas.microsoft.com/office/powerpoint/2010/main" val="3559261541"/>
      </p:ext>
    </p:extLst>
  </p:cSld>
  <p:clrMap bg1="dk1" tx1="lt1" bg2="dk2"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 id="214748394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93B57BB-0764-44D9-86BE-C4F8D06BEB50}" type="datetimeFigureOut">
              <a:rPr lang="en-IN" smtClean="0"/>
              <a:t>22-04-2015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2F1A117-01A0-4E53-A9E4-5875A76BF745}" type="slidenum">
              <a:rPr lang="en-IN" smtClean="0"/>
              <a:t>‹#›</a:t>
            </a:fld>
            <a:endParaRPr lang="en-IN"/>
          </a:p>
        </p:txBody>
      </p:sp>
    </p:spTree>
    <p:extLst>
      <p:ext uri="{BB962C8B-B14F-4D97-AF65-F5344CB8AC3E}">
        <p14:creationId xmlns:p14="http://schemas.microsoft.com/office/powerpoint/2010/main" val="863449546"/>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793B57BB-0764-44D9-86BE-C4F8D06BEB50}" type="datetimeFigureOut">
              <a:rPr lang="en-IN" smtClean="0"/>
              <a:t>22-04-2015</a:t>
            </a:fld>
            <a:endParaRPr lang="en-IN"/>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IN"/>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D2F1A117-01A0-4E53-A9E4-5875A76BF745}" type="slidenum">
              <a:rPr lang="en-IN" smtClean="0"/>
              <a:t>‹#›</a:t>
            </a:fld>
            <a:endParaRPr lang="en-IN"/>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64958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283464"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283464"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283464"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83464"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83464"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283464"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pos="2832">
          <p15:clr>
            <a:srgbClr val="F26B43"/>
          </p15:clr>
        </p15:guide>
        <p15:guide id="4294967295" pos="480">
          <p15:clr>
            <a:srgbClr val="F26B43"/>
          </p15:clr>
        </p15:guide>
        <p15:guide id="4294967295" orient="horz" pos="432">
          <p15:clr>
            <a:srgbClr val="F26B43"/>
          </p15:clr>
        </p15:guide>
        <p15:guide id="4294967295" pos="7200">
          <p15:clr>
            <a:srgbClr val="F26B43"/>
          </p15:clr>
        </p15:guide>
        <p15:guide id="4294967295" pos="3264">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93B57BB-0764-44D9-86BE-C4F8D06BEB50}" type="datetimeFigureOut">
              <a:rPr lang="en-IN" smtClean="0"/>
              <a:t>22-04-2015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2F1A117-01A0-4E53-A9E4-5875A76BF745}" type="slidenum">
              <a:rPr lang="en-IN" smtClean="0"/>
              <a:t>‹#›</a:t>
            </a:fld>
            <a:endParaRPr lang="en-IN"/>
          </a:p>
        </p:txBody>
      </p:sp>
    </p:spTree>
    <p:extLst>
      <p:ext uri="{BB962C8B-B14F-4D97-AF65-F5344CB8AC3E}">
        <p14:creationId xmlns:p14="http://schemas.microsoft.com/office/powerpoint/2010/main" val="634055870"/>
      </p:ext>
    </p:extLst>
  </p:cSld>
  <p:clrMap bg1="dk1" tx1="lt1" bg2="dk2" tx2="lt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93B57BB-0764-44D9-86BE-C4F8D06BEB50}" type="datetimeFigureOut">
              <a:rPr lang="en-IN" smtClean="0"/>
              <a:t>22-04-2015</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2F1A117-01A0-4E53-A9E4-5875A76BF745}" type="slidenum">
              <a:rPr lang="en-IN" smtClean="0"/>
              <a:t>‹#›</a:t>
            </a:fld>
            <a:endParaRPr lang="en-IN"/>
          </a:p>
        </p:txBody>
      </p:sp>
    </p:spTree>
    <p:extLst>
      <p:ext uri="{BB962C8B-B14F-4D97-AF65-F5344CB8AC3E}">
        <p14:creationId xmlns:p14="http://schemas.microsoft.com/office/powerpoint/2010/main" val="352715617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93B57BB-0764-44D9-86BE-C4F8D06BEB50}" type="datetimeFigureOut">
              <a:rPr lang="en-IN" smtClean="0"/>
              <a:t>22-04-2015</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2F1A117-01A0-4E53-A9E4-5875A76BF745}" type="slidenum">
              <a:rPr lang="en-IN" smtClean="0"/>
              <a:t>‹#›</a:t>
            </a:fld>
            <a:endParaRPr lang="en-IN"/>
          </a:p>
        </p:txBody>
      </p:sp>
    </p:spTree>
    <p:extLst>
      <p:ext uri="{BB962C8B-B14F-4D97-AF65-F5344CB8AC3E}">
        <p14:creationId xmlns:p14="http://schemas.microsoft.com/office/powerpoint/2010/main" val="10870890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93B57BB-0764-44D9-86BE-C4F8D06BEB50}" type="datetimeFigureOut">
              <a:rPr lang="en-IN" smtClean="0"/>
              <a:t>22-04-2015</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2F1A117-01A0-4E53-A9E4-5875A76BF745}" type="slidenum">
              <a:rPr lang="en-IN" smtClean="0"/>
              <a:t>‹#›</a:t>
            </a:fld>
            <a:endParaRPr lang="en-IN"/>
          </a:p>
        </p:txBody>
      </p:sp>
    </p:spTree>
    <p:extLst>
      <p:ext uri="{BB962C8B-B14F-4D97-AF65-F5344CB8AC3E}">
        <p14:creationId xmlns:p14="http://schemas.microsoft.com/office/powerpoint/2010/main" val="3309021106"/>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93B57BB-0764-44D9-86BE-C4F8D06BEB50}" type="datetimeFigureOut">
              <a:rPr lang="en-IN" smtClean="0"/>
              <a:t>22-04-2015</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2F1A117-01A0-4E53-A9E4-5875A76BF745}" type="slidenum">
              <a:rPr lang="en-IN" smtClean="0"/>
              <a:t>‹#›</a:t>
            </a:fld>
            <a:endParaRPr lang="en-IN"/>
          </a:p>
        </p:txBody>
      </p:sp>
    </p:spTree>
    <p:extLst>
      <p:ext uri="{BB962C8B-B14F-4D97-AF65-F5344CB8AC3E}">
        <p14:creationId xmlns:p14="http://schemas.microsoft.com/office/powerpoint/2010/main" val="1094910954"/>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93B57BB-0764-44D9-86BE-C4F8D06BEB50}" type="datetimeFigureOut">
              <a:rPr lang="en-IN" smtClean="0"/>
              <a:t>22-04-2015</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2F1A117-01A0-4E53-A9E4-5875A76BF745}" type="slidenum">
              <a:rPr lang="en-IN" smtClean="0"/>
              <a:t>‹#›</a:t>
            </a:fld>
            <a:endParaRPr lang="en-IN"/>
          </a:p>
        </p:txBody>
      </p:sp>
    </p:spTree>
    <p:extLst>
      <p:ext uri="{BB962C8B-B14F-4D97-AF65-F5344CB8AC3E}">
        <p14:creationId xmlns:p14="http://schemas.microsoft.com/office/powerpoint/2010/main" val="998921524"/>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93B57BB-0764-44D9-86BE-C4F8D06BEB50}" type="datetimeFigureOut">
              <a:rPr lang="en-IN" smtClean="0"/>
              <a:t>22-04-2015</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2F1A117-01A0-4E53-A9E4-5875A76BF745}" type="slidenum">
              <a:rPr lang="en-IN" smtClean="0"/>
              <a:t>‹#›</a:t>
            </a:fld>
            <a:endParaRPr lang="en-IN"/>
          </a:p>
        </p:txBody>
      </p:sp>
    </p:spTree>
    <p:extLst>
      <p:ext uri="{BB962C8B-B14F-4D97-AF65-F5344CB8AC3E}">
        <p14:creationId xmlns:p14="http://schemas.microsoft.com/office/powerpoint/2010/main" val="3560805656"/>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793B57BB-0764-44D9-86BE-C4F8D06BEB50}" type="datetimeFigureOut">
              <a:rPr lang="en-IN" smtClean="0"/>
              <a:t>22-04-2015</a:t>
            </a:fld>
            <a:endParaRPr lang="en-IN"/>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IN"/>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2F1A117-01A0-4E53-A9E4-5875A76BF745}" type="slidenum">
              <a:rPr lang="en-IN" smtClean="0"/>
              <a:t>‹#›</a:t>
            </a:fld>
            <a:endParaRPr lang="en-IN"/>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78276751"/>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B57BB-0764-44D9-86BE-C4F8D06BEB50}" type="datetimeFigureOut">
              <a:rPr lang="en-IN" smtClean="0"/>
              <a:t>22-04-2015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F1A117-01A0-4E53-A9E4-5875A76BF745}" type="slidenum">
              <a:rPr lang="en-IN" smtClean="0"/>
              <a:t>‹#›</a:t>
            </a:fld>
            <a:endParaRPr lang="en-IN"/>
          </a:p>
        </p:txBody>
      </p:sp>
    </p:spTree>
    <p:extLst>
      <p:ext uri="{BB962C8B-B14F-4D97-AF65-F5344CB8AC3E}">
        <p14:creationId xmlns:p14="http://schemas.microsoft.com/office/powerpoint/2010/main" val="3651506113"/>
      </p:ext>
    </p:extLst>
  </p:cSld>
  <p:clrMap bg1="dk1" tx1="lt1" bg2="dk2" tx2="lt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302848">
            <a:off x="903028" y="652025"/>
            <a:ext cx="10149298" cy="3228842"/>
          </a:xfrm>
        </p:spPr>
        <p:txBody>
          <a:bodyPr>
            <a:normAutofit/>
          </a:bodyPr>
          <a:lstStyle/>
          <a:p>
            <a:r>
              <a:rPr lang="en-US" dirty="0" smtClean="0"/>
              <a:t/>
            </a:r>
            <a:br>
              <a:rPr lang="en-US" dirty="0" smtClean="0"/>
            </a:br>
            <a:r>
              <a:rPr lang="en-US" cap="none" dirty="0" smtClean="0">
                <a:latin typeface="Monotype Corsiva" panose="03010101010201010101" pitchFamily="66" charset="0"/>
              </a:rPr>
              <a:t> </a:t>
            </a:r>
            <a:br>
              <a:rPr lang="en-US" cap="none" dirty="0" smtClean="0">
                <a:latin typeface="Monotype Corsiva" panose="03010101010201010101" pitchFamily="66" charset="0"/>
              </a:rPr>
            </a:br>
            <a:r>
              <a:rPr lang="en-US" cap="none" dirty="0" smtClean="0">
                <a:latin typeface="Forte" panose="03060902040502070203" pitchFamily="66" charset="0"/>
              </a:rPr>
              <a:t>WINDOWS-7</a:t>
            </a:r>
            <a:br>
              <a:rPr lang="en-US" cap="none" dirty="0" smtClean="0">
                <a:latin typeface="Forte" panose="03060902040502070203" pitchFamily="66" charset="0"/>
              </a:rPr>
            </a:br>
            <a:r>
              <a:rPr lang="en-US" cap="none" dirty="0" smtClean="0">
                <a:latin typeface="Forte" panose="03060902040502070203" pitchFamily="66" charset="0"/>
              </a:rPr>
              <a:t>OPERATING SYSTEM</a:t>
            </a:r>
            <a:endParaRPr lang="en-IN" cap="none" dirty="0">
              <a:latin typeface="Forte" panose="03060902040502070203" pitchFamily="66" charset="0"/>
            </a:endParaRPr>
          </a:p>
        </p:txBody>
      </p:sp>
    </p:spTree>
    <p:extLst>
      <p:ext uri="{BB962C8B-B14F-4D97-AF65-F5344CB8AC3E}">
        <p14:creationId xmlns:p14="http://schemas.microsoft.com/office/powerpoint/2010/main" val="19011868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146300" y="736600"/>
            <a:ext cx="9334500" cy="4622800"/>
          </a:xfrm>
        </p:spPr>
        <p:txBody>
          <a:bodyPr>
            <a:normAutofit/>
          </a:bodyPr>
          <a:lstStyle/>
          <a:p>
            <a:r>
              <a:rPr lang="en-IN" sz="2400" dirty="0">
                <a:latin typeface="Times New Roman" panose="02020603050405020304" pitchFamily="18" charset="0"/>
                <a:cs typeface="Times New Roman" panose="02020603050405020304" pitchFamily="18" charset="0"/>
              </a:rPr>
              <a:t>Another of Setup’s roles is to prepare the </a:t>
            </a:r>
            <a:r>
              <a:rPr lang="en-IN" sz="2400" u="sng" dirty="0">
                <a:latin typeface="Times New Roman" panose="02020603050405020304" pitchFamily="18" charset="0"/>
                <a:cs typeface="Times New Roman" panose="02020603050405020304" pitchFamily="18" charset="0"/>
              </a:rPr>
              <a:t>Boot Configuration Database </a:t>
            </a:r>
            <a:r>
              <a:rPr lang="en-IN" sz="2400" dirty="0">
                <a:latin typeface="Times New Roman" panose="02020603050405020304" pitchFamily="18" charset="0"/>
                <a:cs typeface="Times New Roman" panose="02020603050405020304" pitchFamily="18" charset="0"/>
              </a:rPr>
              <a:t>(BCD), which on </a:t>
            </a:r>
            <a:r>
              <a:rPr lang="en-IN" sz="2400" dirty="0" smtClean="0">
                <a:latin typeface="Times New Roman" panose="02020603050405020304" pitchFamily="18" charset="0"/>
                <a:cs typeface="Times New Roman" panose="02020603050405020304" pitchFamily="18" charset="0"/>
              </a:rPr>
              <a:t>BIOS systems </a:t>
            </a:r>
            <a:r>
              <a:rPr lang="en-IN" sz="2400" dirty="0">
                <a:latin typeface="Times New Roman" panose="02020603050405020304" pitchFamily="18" charset="0"/>
                <a:cs typeface="Times New Roman" panose="02020603050405020304" pitchFamily="18" charset="0"/>
              </a:rPr>
              <a:t>is stored in the \Boot\BCD file on the root directory of the system volume. </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This </a:t>
            </a:r>
            <a:r>
              <a:rPr lang="en-IN" sz="2400" dirty="0">
                <a:latin typeface="Times New Roman" panose="02020603050405020304" pitchFamily="18" charset="0"/>
                <a:cs typeface="Times New Roman" panose="02020603050405020304" pitchFamily="18" charset="0"/>
              </a:rPr>
              <a:t>file </a:t>
            </a:r>
            <a:r>
              <a:rPr lang="en-IN" sz="2400" dirty="0" smtClean="0">
                <a:latin typeface="Times New Roman" panose="02020603050405020304" pitchFamily="18" charset="0"/>
                <a:cs typeface="Times New Roman" panose="02020603050405020304" pitchFamily="18" charset="0"/>
              </a:rPr>
              <a:t>contains options </a:t>
            </a:r>
            <a:r>
              <a:rPr lang="en-IN" sz="2400" dirty="0">
                <a:latin typeface="Times New Roman" panose="02020603050405020304" pitchFamily="18" charset="0"/>
                <a:cs typeface="Times New Roman" panose="02020603050405020304" pitchFamily="18" charset="0"/>
              </a:rPr>
              <a:t>for starting the version of Windows that Setup installs and any </a:t>
            </a:r>
            <a:r>
              <a:rPr lang="en-IN" sz="2400" u="sng" dirty="0" smtClean="0">
                <a:latin typeface="Times New Roman" panose="02020603050405020304" pitchFamily="18" charset="0"/>
                <a:cs typeface="Times New Roman" panose="02020603050405020304" pitchFamily="18" charset="0"/>
              </a:rPr>
              <a:t>pre-existing </a:t>
            </a:r>
            <a:r>
              <a:rPr lang="en-IN" sz="2400" u="sng" dirty="0">
                <a:latin typeface="Times New Roman" panose="02020603050405020304" pitchFamily="18" charset="0"/>
                <a:cs typeface="Times New Roman" panose="02020603050405020304" pitchFamily="18" charset="0"/>
              </a:rPr>
              <a:t>Windows </a:t>
            </a:r>
            <a:r>
              <a:rPr lang="en-IN" sz="2400" u="sng" dirty="0" smtClean="0">
                <a:latin typeface="Times New Roman" panose="02020603050405020304" pitchFamily="18" charset="0"/>
                <a:cs typeface="Times New Roman" panose="02020603050405020304" pitchFamily="18" charset="0"/>
              </a:rPr>
              <a:t> installations</a:t>
            </a:r>
            <a:r>
              <a:rPr lang="en-IN" sz="2400" dirty="0" smtClean="0">
                <a:latin typeface="Times New Roman" panose="02020603050405020304" pitchFamily="18" charset="0"/>
                <a:cs typeface="Times New Roman" panose="02020603050405020304" pitchFamily="18" charset="0"/>
              </a:rPr>
              <a:t>. </a:t>
            </a:r>
          </a:p>
          <a:p>
            <a:r>
              <a:rPr lang="en-IN" sz="2400" dirty="0" smtClean="0">
                <a:latin typeface="Times New Roman" panose="02020603050405020304" pitchFamily="18" charset="0"/>
                <a:cs typeface="Times New Roman" panose="02020603050405020304" pitchFamily="18" charset="0"/>
              </a:rPr>
              <a:t>If </a:t>
            </a:r>
            <a:r>
              <a:rPr lang="en-IN" sz="2400" dirty="0">
                <a:latin typeface="Times New Roman" panose="02020603050405020304" pitchFamily="18" charset="0"/>
                <a:cs typeface="Times New Roman" panose="02020603050405020304" pitchFamily="18" charset="0"/>
              </a:rPr>
              <a:t>the </a:t>
            </a:r>
            <a:r>
              <a:rPr lang="en-IN" sz="2400" u="sng" dirty="0">
                <a:latin typeface="Times New Roman" panose="02020603050405020304" pitchFamily="18" charset="0"/>
                <a:cs typeface="Times New Roman" panose="02020603050405020304" pitchFamily="18" charset="0"/>
              </a:rPr>
              <a:t>BCD already exists, the Setup program simply adds new entries </a:t>
            </a:r>
            <a:r>
              <a:rPr lang="en-IN" sz="2400" dirty="0">
                <a:latin typeface="Times New Roman" panose="02020603050405020304" pitchFamily="18" charset="0"/>
                <a:cs typeface="Times New Roman" panose="02020603050405020304" pitchFamily="18" charset="0"/>
              </a:rPr>
              <a:t>relevant to the new installation.</a:t>
            </a:r>
          </a:p>
        </p:txBody>
      </p:sp>
    </p:spTree>
    <p:extLst>
      <p:ext uri="{BB962C8B-B14F-4D97-AF65-F5344CB8AC3E}">
        <p14:creationId xmlns:p14="http://schemas.microsoft.com/office/powerpoint/2010/main" val="38772501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35917"/>
            <a:ext cx="10364451" cy="956283"/>
          </a:xfrm>
        </p:spPr>
        <p:txBody>
          <a:bodyPr/>
          <a:lstStyle/>
          <a:p>
            <a:r>
              <a:rPr lang="en-IN" dirty="0">
                <a:latin typeface="Forte" panose="03060902040502070203" pitchFamily="66" charset="0"/>
              </a:rPr>
              <a:t>The BIOS Boot Sector and Bootmgr</a:t>
            </a:r>
          </a:p>
        </p:txBody>
      </p:sp>
      <p:sp>
        <p:nvSpPr>
          <p:cNvPr id="3" name="Content Placeholder 2"/>
          <p:cNvSpPr>
            <a:spLocks noGrp="1"/>
          </p:cNvSpPr>
          <p:nvPr>
            <p:ph sz="half" idx="1"/>
          </p:nvPr>
        </p:nvSpPr>
        <p:spPr>
          <a:xfrm>
            <a:off x="228600" y="1003300"/>
            <a:ext cx="5829300" cy="5549900"/>
          </a:xfrm>
        </p:spPr>
        <p:txBody>
          <a:bodyPr>
            <a:normAutofit/>
          </a:bodyPr>
          <a:lstStyle/>
          <a:p>
            <a:r>
              <a:rPr lang="en-IN" sz="1600" cap="none" dirty="0" smtClean="0">
                <a:latin typeface="Times New Roman" panose="02020603050405020304" pitchFamily="18" charset="0"/>
                <a:cs typeface="Times New Roman" panose="02020603050405020304" pitchFamily="18" charset="0"/>
              </a:rPr>
              <a:t>Setup must know the partition format before it writes a boot sector because the contents of the boot sector vary depending on the format. </a:t>
            </a:r>
          </a:p>
          <a:p>
            <a:r>
              <a:rPr lang="en-IN" sz="1600" cap="none" dirty="0" smtClean="0">
                <a:latin typeface="Times New Roman" panose="02020603050405020304" pitchFamily="18" charset="0"/>
                <a:cs typeface="Times New Roman" panose="02020603050405020304" pitchFamily="18" charset="0"/>
              </a:rPr>
              <a:t>For a partition that is in ntfs format, windows writes ntfs capable code. The role of the boot-sector code is to give windows information about the structure and format of a volume and to read in the bootmgr file from the root directory of the volume. </a:t>
            </a:r>
          </a:p>
          <a:p>
            <a:r>
              <a:rPr lang="en-IN" sz="1600" cap="none" dirty="0" smtClean="0">
                <a:latin typeface="Times New Roman" panose="02020603050405020304" pitchFamily="18" charset="0"/>
                <a:cs typeface="Times New Roman" panose="02020603050405020304" pitchFamily="18" charset="0"/>
              </a:rPr>
              <a:t>Thus, the boot-sector code contains just enough read-only file system code to accomplish this task. </a:t>
            </a:r>
          </a:p>
          <a:p>
            <a:r>
              <a:rPr lang="en-IN" sz="1600" cap="none" dirty="0" smtClean="0">
                <a:latin typeface="Times New Roman" panose="02020603050405020304" pitchFamily="18" charset="0"/>
                <a:cs typeface="Times New Roman" panose="02020603050405020304" pitchFamily="18" charset="0"/>
              </a:rPr>
              <a:t>After the boot-sector code loads bootmgr into memory, it transfers control to bootmgr’s entry point. </a:t>
            </a:r>
          </a:p>
          <a:p>
            <a:r>
              <a:rPr lang="en-IN" sz="1600" cap="none" dirty="0" smtClean="0">
                <a:latin typeface="Times New Roman" panose="02020603050405020304" pitchFamily="18" charset="0"/>
                <a:cs typeface="Times New Roman" panose="02020603050405020304" pitchFamily="18" charset="0"/>
              </a:rPr>
              <a:t>If the boot-sector code can’t find bootmgr in the volume’s root directory, it displays the error message “bootmgr is missing”.</a:t>
            </a:r>
            <a:endParaRPr lang="en-IN" sz="1600" cap="none"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6223000" y="1866900"/>
            <a:ext cx="5880100" cy="4686300"/>
          </a:xfrm>
        </p:spPr>
        <p:txBody>
          <a:bodyPr>
            <a:noAutofit/>
          </a:bodyPr>
          <a:lstStyle/>
          <a:p>
            <a:r>
              <a:rPr lang="en-IN" sz="1400" cap="none" dirty="0" smtClean="0">
                <a:latin typeface="Times New Roman" panose="02020603050405020304" pitchFamily="18" charset="0"/>
                <a:cs typeface="Times New Roman" panose="02020603050405020304" pitchFamily="18" charset="0"/>
              </a:rPr>
              <a:t>Bootmgr is actually a concatenation of a .Com file (startup.com) and an .Exe file (bootmgr.exe), so it begins its existence while a system is executing in an x86 operating mode called </a:t>
            </a:r>
            <a:r>
              <a:rPr lang="en-IN" sz="1400" i="1" cap="none" dirty="0" smtClean="0">
                <a:latin typeface="Times New Roman" panose="02020603050405020304" pitchFamily="18" charset="0"/>
                <a:cs typeface="Times New Roman" panose="02020603050405020304" pitchFamily="18" charset="0"/>
              </a:rPr>
              <a:t>real mode</a:t>
            </a:r>
            <a:r>
              <a:rPr lang="en-IN" sz="1400" cap="none" dirty="0" smtClean="0">
                <a:latin typeface="Times New Roman" panose="02020603050405020304" pitchFamily="18" charset="0"/>
                <a:cs typeface="Times New Roman" panose="02020603050405020304" pitchFamily="18" charset="0"/>
              </a:rPr>
              <a:t>, associated with .Com files.</a:t>
            </a:r>
          </a:p>
          <a:p>
            <a:r>
              <a:rPr lang="en-IN" sz="1400" cap="none" dirty="0" smtClean="0">
                <a:latin typeface="Times New Roman" panose="02020603050405020304" pitchFamily="18" charset="0"/>
                <a:cs typeface="Times New Roman" panose="02020603050405020304" pitchFamily="18" charset="0"/>
              </a:rPr>
              <a:t>In real mode, no virtual-to-physical translation of memory addresses occurs, which means that programs that use the memory addresses interpret them as physical addresses and that only the first 1 MB of the computer’s physical memory is accessible.</a:t>
            </a:r>
          </a:p>
          <a:p>
            <a:r>
              <a:rPr lang="en-IN" sz="1400" cap="none" dirty="0" smtClean="0">
                <a:latin typeface="Times New Roman" panose="02020603050405020304" pitchFamily="18" charset="0"/>
                <a:cs typeface="Times New Roman" panose="02020603050405020304" pitchFamily="18" charset="0"/>
              </a:rPr>
              <a:t>Simple ms-dos programs execute in a real-mode environment. </a:t>
            </a:r>
          </a:p>
          <a:p>
            <a:r>
              <a:rPr lang="en-IN" sz="1400" cap="none" dirty="0" smtClean="0">
                <a:latin typeface="Times New Roman" panose="02020603050405020304" pitchFamily="18" charset="0"/>
                <a:cs typeface="Times New Roman" panose="02020603050405020304" pitchFamily="18" charset="0"/>
              </a:rPr>
              <a:t>However, the first action bootmgr takes is to switch the system to </a:t>
            </a:r>
            <a:r>
              <a:rPr lang="en-IN" sz="1400" i="1" cap="none" dirty="0" smtClean="0">
                <a:latin typeface="Times New Roman" panose="02020603050405020304" pitchFamily="18" charset="0"/>
                <a:cs typeface="Times New Roman" panose="02020603050405020304" pitchFamily="18" charset="0"/>
              </a:rPr>
              <a:t>protected mode</a:t>
            </a:r>
            <a:r>
              <a:rPr lang="en-IN" sz="1400" cap="none" dirty="0" smtClean="0">
                <a:latin typeface="Times New Roman" panose="02020603050405020304" pitchFamily="18" charset="0"/>
                <a:cs typeface="Times New Roman" panose="02020603050405020304" pitchFamily="18" charset="0"/>
              </a:rPr>
              <a:t>. </a:t>
            </a:r>
          </a:p>
          <a:p>
            <a:r>
              <a:rPr lang="en-IN" sz="1400" cap="none" dirty="0" smtClean="0">
                <a:latin typeface="Times New Roman" panose="02020603050405020304" pitchFamily="18" charset="0"/>
                <a:cs typeface="Times New Roman" panose="02020603050405020304" pitchFamily="18" charset="0"/>
              </a:rPr>
              <a:t>Still no virtual-to-physical translation occurs at this point in the boot process, but a full 32 bits of memory becomes accessible. </a:t>
            </a:r>
          </a:p>
          <a:p>
            <a:r>
              <a:rPr lang="en-IN" sz="1400" cap="none" dirty="0" smtClean="0">
                <a:latin typeface="Times New Roman" panose="02020603050405020304" pitchFamily="18" charset="0"/>
                <a:cs typeface="Times New Roman" panose="02020603050405020304" pitchFamily="18" charset="0"/>
              </a:rPr>
              <a:t>After the system is in protected mode, bootmgr can access all of physical memory. After creating enough page tables to make memory below 16 MB accessible with paging turned on, bootmgr enables paging. </a:t>
            </a:r>
          </a:p>
          <a:p>
            <a:r>
              <a:rPr lang="en-IN" sz="1400" cap="none" dirty="0" smtClean="0">
                <a:latin typeface="Times New Roman" panose="02020603050405020304" pitchFamily="18" charset="0"/>
                <a:cs typeface="Times New Roman" panose="02020603050405020304" pitchFamily="18" charset="0"/>
              </a:rPr>
              <a:t>Protected mode with paging enabled is the mode in which windows executes in normal operation.</a:t>
            </a:r>
            <a:endParaRPr lang="en-IN" sz="14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805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65100" y="876300"/>
            <a:ext cx="5727700" cy="5257800"/>
          </a:xfrm>
        </p:spPr>
        <p:txBody>
          <a:bodyPr>
            <a:normAutofit/>
          </a:bodyPr>
          <a:lstStyle/>
          <a:p>
            <a:r>
              <a:rPr lang="en-IN" dirty="0">
                <a:latin typeface="Times New Roman" panose="02020603050405020304" pitchFamily="18" charset="0"/>
                <a:cs typeface="Times New Roman" panose="02020603050405020304" pitchFamily="18" charset="0"/>
              </a:rPr>
              <a:t>Bootmgr next clears the screen</a:t>
            </a:r>
            <a:r>
              <a:rPr lang="en-IN" dirty="0" smtClean="0">
                <a:latin typeface="Times New Roman" panose="02020603050405020304" pitchFamily="18" charset="0"/>
                <a:cs typeface="Times New Roman" panose="02020603050405020304" pitchFamily="18" charset="0"/>
              </a:rPr>
              <a:t>.</a:t>
            </a:r>
          </a:p>
          <a:p>
            <a:r>
              <a:rPr lang="en-IN" dirty="0" smtClean="0">
                <a:latin typeface="Times New Roman" panose="02020603050405020304" pitchFamily="18" charset="0"/>
                <a:cs typeface="Times New Roman" panose="02020603050405020304" pitchFamily="18" charset="0"/>
              </a:rPr>
              <a:t>If </a:t>
            </a:r>
            <a:r>
              <a:rPr lang="en-IN" dirty="0">
                <a:latin typeface="Times New Roman" panose="02020603050405020304" pitchFamily="18" charset="0"/>
                <a:cs typeface="Times New Roman" panose="02020603050405020304" pitchFamily="18" charset="0"/>
              </a:rPr>
              <a:t>Windows enabled the BCD setting to inform Bootmgr of </a:t>
            </a:r>
            <a:r>
              <a:rPr lang="en-IN" dirty="0" smtClean="0">
                <a:latin typeface="Times New Roman" panose="02020603050405020304" pitchFamily="18" charset="0"/>
                <a:cs typeface="Times New Roman" panose="02020603050405020304" pitchFamily="18" charset="0"/>
              </a:rPr>
              <a:t>a hibernation </a:t>
            </a:r>
            <a:r>
              <a:rPr lang="en-IN" dirty="0">
                <a:latin typeface="Times New Roman" panose="02020603050405020304" pitchFamily="18" charset="0"/>
                <a:cs typeface="Times New Roman" panose="02020603050405020304" pitchFamily="18" charset="0"/>
              </a:rPr>
              <a:t>resume, this shortcuts the boot process by launching Winresume.exe, which will read </a:t>
            </a:r>
            <a:r>
              <a:rPr lang="en-IN" dirty="0" smtClean="0">
                <a:latin typeface="Times New Roman" panose="02020603050405020304" pitchFamily="18" charset="0"/>
                <a:cs typeface="Times New Roman" panose="02020603050405020304" pitchFamily="18" charset="0"/>
              </a:rPr>
              <a:t>the contents </a:t>
            </a:r>
            <a:r>
              <a:rPr lang="en-IN" dirty="0">
                <a:latin typeface="Times New Roman" panose="02020603050405020304" pitchFamily="18" charset="0"/>
                <a:cs typeface="Times New Roman" panose="02020603050405020304" pitchFamily="18" charset="0"/>
              </a:rPr>
              <a:t>of the hibernation file into memory and transfer control to code in the kernel that </a:t>
            </a:r>
            <a:r>
              <a:rPr lang="en-IN" dirty="0" smtClean="0">
                <a:latin typeface="Times New Roman" panose="02020603050405020304" pitchFamily="18" charset="0"/>
                <a:cs typeface="Times New Roman" panose="02020603050405020304" pitchFamily="18" charset="0"/>
              </a:rPr>
              <a:t>resumes a </a:t>
            </a:r>
            <a:r>
              <a:rPr lang="en-IN" dirty="0">
                <a:latin typeface="Times New Roman" panose="02020603050405020304" pitchFamily="18" charset="0"/>
                <a:cs typeface="Times New Roman" panose="02020603050405020304" pitchFamily="18" charset="0"/>
              </a:rPr>
              <a:t>hibernated system. </a:t>
            </a: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That </a:t>
            </a:r>
            <a:r>
              <a:rPr lang="en-IN" dirty="0">
                <a:latin typeface="Times New Roman" panose="02020603050405020304" pitchFamily="18" charset="0"/>
                <a:cs typeface="Times New Roman" panose="02020603050405020304" pitchFamily="18" charset="0"/>
              </a:rPr>
              <a:t>code is responsible for restarting drivers that were active when the </a:t>
            </a:r>
            <a:r>
              <a:rPr lang="en-IN" dirty="0" smtClean="0">
                <a:latin typeface="Times New Roman" panose="02020603050405020304" pitchFamily="18" charset="0"/>
                <a:cs typeface="Times New Roman" panose="02020603050405020304" pitchFamily="18" charset="0"/>
              </a:rPr>
              <a:t>system was </a:t>
            </a:r>
            <a:r>
              <a:rPr lang="en-IN" dirty="0">
                <a:latin typeface="Times New Roman" panose="02020603050405020304" pitchFamily="18" charset="0"/>
                <a:cs typeface="Times New Roman" panose="02020603050405020304" pitchFamily="18" charset="0"/>
              </a:rPr>
              <a:t>shut down. Hiberfil.sys is only valid if the last computer shutdown was hibernation, since </a:t>
            </a:r>
            <a:r>
              <a:rPr lang="en-IN" dirty="0" smtClean="0">
                <a:latin typeface="Times New Roman" panose="02020603050405020304" pitchFamily="18" charset="0"/>
                <a:cs typeface="Times New Roman" panose="02020603050405020304" pitchFamily="18" charset="0"/>
              </a:rPr>
              <a:t>the hibernation </a:t>
            </a:r>
            <a:r>
              <a:rPr lang="en-IN" dirty="0">
                <a:latin typeface="Times New Roman" panose="02020603050405020304" pitchFamily="18" charset="0"/>
                <a:cs typeface="Times New Roman" panose="02020603050405020304" pitchFamily="18" charset="0"/>
              </a:rPr>
              <a:t>file is invalidated after a resume, to avoid multiple resumes from the same point.</a:t>
            </a:r>
          </a:p>
        </p:txBody>
      </p:sp>
      <p:sp>
        <p:nvSpPr>
          <p:cNvPr id="4" name="Content Placeholder 3"/>
          <p:cNvSpPr>
            <a:spLocks noGrp="1"/>
          </p:cNvSpPr>
          <p:nvPr>
            <p:ph sz="half" idx="2"/>
          </p:nvPr>
        </p:nvSpPr>
        <p:spPr>
          <a:xfrm>
            <a:off x="6070600" y="762000"/>
            <a:ext cx="5651499" cy="5257799"/>
          </a:xfrm>
        </p:spPr>
        <p:txBody>
          <a:bodyPr>
            <a:normAutofit/>
          </a:bodyPr>
          <a:lstStyle/>
          <a:p>
            <a:r>
              <a:rPr lang="en-IN" dirty="0">
                <a:latin typeface="Times New Roman" panose="02020603050405020304" pitchFamily="18" charset="0"/>
                <a:cs typeface="Times New Roman" panose="02020603050405020304" pitchFamily="18" charset="0"/>
              </a:rPr>
              <a:t>If there is more than one boot-selection entry in the BCD, Bootmgr presents the user with </a:t>
            </a:r>
            <a:r>
              <a:rPr lang="en-IN" dirty="0" smtClean="0">
                <a:latin typeface="Times New Roman" panose="02020603050405020304" pitchFamily="18" charset="0"/>
                <a:cs typeface="Times New Roman" panose="02020603050405020304" pitchFamily="18" charset="0"/>
              </a:rPr>
              <a:t>the boot-selection </a:t>
            </a:r>
            <a:r>
              <a:rPr lang="en-IN" dirty="0">
                <a:latin typeface="Times New Roman" panose="02020603050405020304" pitchFamily="18" charset="0"/>
                <a:cs typeface="Times New Roman" panose="02020603050405020304" pitchFamily="18" charset="0"/>
              </a:rPr>
              <a:t>menu (if there is only one entry, Bootmgr bypasses the menu and proceeds to </a:t>
            </a:r>
            <a:r>
              <a:rPr lang="en-IN" dirty="0" smtClean="0">
                <a:latin typeface="Times New Roman" panose="02020603050405020304" pitchFamily="18" charset="0"/>
                <a:cs typeface="Times New Roman" panose="02020603050405020304" pitchFamily="18" charset="0"/>
              </a:rPr>
              <a:t>launch Winload.exe</a:t>
            </a:r>
            <a:r>
              <a:rPr lang="en-IN" dirty="0">
                <a:latin typeface="Times New Roman" panose="02020603050405020304" pitchFamily="18" charset="0"/>
                <a:cs typeface="Times New Roman" panose="02020603050405020304" pitchFamily="18" charset="0"/>
              </a:rPr>
              <a:t>). </a:t>
            </a: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Selection </a:t>
            </a:r>
            <a:r>
              <a:rPr lang="en-IN" dirty="0">
                <a:latin typeface="Times New Roman" panose="02020603050405020304" pitchFamily="18" charset="0"/>
                <a:cs typeface="Times New Roman" panose="02020603050405020304" pitchFamily="18" charset="0"/>
              </a:rPr>
              <a:t>entries in the BCD direct Bootmgr to the partition on which the Windows </a:t>
            </a:r>
            <a:r>
              <a:rPr lang="en-IN" dirty="0" smtClean="0">
                <a:latin typeface="Times New Roman" panose="02020603050405020304" pitchFamily="18" charset="0"/>
                <a:cs typeface="Times New Roman" panose="02020603050405020304" pitchFamily="18" charset="0"/>
              </a:rPr>
              <a:t>system directory </a:t>
            </a:r>
            <a:r>
              <a:rPr lang="en-IN" dirty="0">
                <a:latin typeface="Times New Roman" panose="02020603050405020304" pitchFamily="18" charset="0"/>
                <a:cs typeface="Times New Roman" panose="02020603050405020304" pitchFamily="18" charset="0"/>
              </a:rPr>
              <a:t>(typically \Windows) of the selected installation resides. </a:t>
            </a: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If </a:t>
            </a:r>
            <a:r>
              <a:rPr lang="en-IN" dirty="0">
                <a:latin typeface="Times New Roman" panose="02020603050405020304" pitchFamily="18" charset="0"/>
                <a:cs typeface="Times New Roman" panose="02020603050405020304" pitchFamily="18" charset="0"/>
              </a:rPr>
              <a:t>Windows was upgraded </a:t>
            </a:r>
            <a:r>
              <a:rPr lang="en-IN" dirty="0" smtClean="0">
                <a:latin typeface="Times New Roman" panose="02020603050405020304" pitchFamily="18" charset="0"/>
                <a:cs typeface="Times New Roman" panose="02020603050405020304" pitchFamily="18" charset="0"/>
              </a:rPr>
              <a:t>from an </a:t>
            </a:r>
            <a:r>
              <a:rPr lang="en-IN" dirty="0">
                <a:latin typeface="Times New Roman" panose="02020603050405020304" pitchFamily="18" charset="0"/>
                <a:cs typeface="Times New Roman" panose="02020603050405020304" pitchFamily="18" charset="0"/>
              </a:rPr>
              <a:t>older version, this partition might be the same as the system partition, or, on a clean install, it </a:t>
            </a:r>
            <a:r>
              <a:rPr lang="en-IN" dirty="0" smtClean="0">
                <a:latin typeface="Times New Roman" panose="02020603050405020304" pitchFamily="18" charset="0"/>
                <a:cs typeface="Times New Roman" panose="02020603050405020304" pitchFamily="18" charset="0"/>
              </a:rPr>
              <a:t>will always </a:t>
            </a:r>
            <a:r>
              <a:rPr lang="en-IN" dirty="0">
                <a:latin typeface="Times New Roman" panose="02020603050405020304" pitchFamily="18" charset="0"/>
                <a:cs typeface="Times New Roman" panose="02020603050405020304" pitchFamily="18" charset="0"/>
              </a:rPr>
              <a:t>be the 100-MB hidden partition described earlier.</a:t>
            </a:r>
          </a:p>
        </p:txBody>
      </p:sp>
    </p:spTree>
    <p:extLst>
      <p:ext uri="{BB962C8B-B14F-4D97-AF65-F5344CB8AC3E}">
        <p14:creationId xmlns:p14="http://schemas.microsoft.com/office/powerpoint/2010/main" val="1628160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932"/>
            <a:ext cx="12192000" cy="872068"/>
          </a:xfrm>
        </p:spPr>
        <p:txBody>
          <a:bodyPr>
            <a:normAutofit/>
          </a:bodyPr>
          <a:lstStyle/>
          <a:p>
            <a:pPr algn="ctr"/>
            <a:r>
              <a:rPr lang="en-IN" dirty="0" smtClean="0"/>
              <a:t>CD Options for the Windows Boot Manager (Bootmgr)</a:t>
            </a:r>
            <a:endParaRPr lang="en-IN"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02" y="889000"/>
            <a:ext cx="9601196" cy="5867400"/>
          </a:xfrm>
        </p:spPr>
      </p:pic>
    </p:spTree>
    <p:extLst>
      <p:ext uri="{BB962C8B-B14F-4D97-AF65-F5344CB8AC3E}">
        <p14:creationId xmlns:p14="http://schemas.microsoft.com/office/powerpoint/2010/main" val="2802081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411" y="342901"/>
            <a:ext cx="10018713" cy="863599"/>
          </a:xfrm>
        </p:spPr>
        <p:txBody>
          <a:bodyPr/>
          <a:lstStyle/>
          <a:p>
            <a:r>
              <a:rPr lang="en-IN" dirty="0"/>
              <a:t>BCD Options for Boot Applications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6600" y="1206500"/>
            <a:ext cx="9766299" cy="5359400"/>
          </a:xfrm>
        </p:spPr>
      </p:pic>
    </p:spTree>
    <p:extLst>
      <p:ext uri="{BB962C8B-B14F-4D97-AF65-F5344CB8AC3E}">
        <p14:creationId xmlns:p14="http://schemas.microsoft.com/office/powerpoint/2010/main" val="814316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5600" y="100572"/>
            <a:ext cx="9169400" cy="6643128"/>
          </a:xfrm>
        </p:spPr>
      </p:pic>
    </p:spTree>
    <p:extLst>
      <p:ext uri="{BB962C8B-B14F-4D97-AF65-F5344CB8AC3E}">
        <p14:creationId xmlns:p14="http://schemas.microsoft.com/office/powerpoint/2010/main" val="38620004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673100"/>
            <a:ext cx="9753600" cy="5359400"/>
          </a:xfrm>
        </p:spPr>
      </p:pic>
    </p:spTree>
    <p:extLst>
      <p:ext uri="{BB962C8B-B14F-4D97-AF65-F5344CB8AC3E}">
        <p14:creationId xmlns:p14="http://schemas.microsoft.com/office/powerpoint/2010/main" val="12927780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0673"/>
            <a:ext cx="10934700" cy="1293028"/>
          </a:xfrm>
        </p:spPr>
        <p:txBody>
          <a:bodyPr>
            <a:normAutofit/>
          </a:bodyPr>
          <a:lstStyle/>
          <a:p>
            <a:pPr algn="ctr"/>
            <a:r>
              <a:rPr lang="en-IN" dirty="0">
                <a:latin typeface="Forte" panose="03060902040502070203" pitchFamily="66" charset="0"/>
              </a:rPr>
              <a:t>BCD Options for the Windows Boot Loader (Winload)</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6800" y="1816100"/>
            <a:ext cx="7315199" cy="4737100"/>
          </a:xfrm>
        </p:spPr>
      </p:pic>
    </p:spTree>
    <p:extLst>
      <p:ext uri="{BB962C8B-B14F-4D97-AF65-F5344CB8AC3E}">
        <p14:creationId xmlns:p14="http://schemas.microsoft.com/office/powerpoint/2010/main" val="31122412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476" y="120649"/>
            <a:ext cx="6001124" cy="6648410"/>
          </a:xfrm>
        </p:spPr>
      </p:pic>
      <p:pic>
        <p:nvPicPr>
          <p:cNvPr id="8" name="Picture 7"/>
          <p:cNvPicPr>
            <a:picLocks noChangeAspect="1"/>
          </p:cNvPicPr>
          <p:nvPr/>
        </p:nvPicPr>
        <p:blipFill>
          <a:blip r:embed="rId3"/>
          <a:stretch>
            <a:fillRect/>
          </a:stretch>
        </p:blipFill>
        <p:spPr>
          <a:xfrm>
            <a:off x="6388076" y="120649"/>
            <a:ext cx="5702324" cy="6648410"/>
          </a:xfrm>
          <a:prstGeom prst="rect">
            <a:avLst/>
          </a:prstGeom>
        </p:spPr>
      </p:pic>
    </p:spTree>
    <p:extLst>
      <p:ext uri="{BB962C8B-B14F-4D97-AF65-F5344CB8AC3E}">
        <p14:creationId xmlns:p14="http://schemas.microsoft.com/office/powerpoint/2010/main" val="24169120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1" y="101600"/>
            <a:ext cx="5969000" cy="6666904"/>
          </a:xfrm>
        </p:spPr>
      </p:pic>
      <p:pic>
        <p:nvPicPr>
          <p:cNvPr id="8" name="Picture 7"/>
          <p:cNvPicPr>
            <a:picLocks noChangeAspect="1"/>
          </p:cNvPicPr>
          <p:nvPr/>
        </p:nvPicPr>
        <p:blipFill>
          <a:blip r:embed="rId3"/>
          <a:stretch>
            <a:fillRect/>
          </a:stretch>
        </p:blipFill>
        <p:spPr>
          <a:xfrm>
            <a:off x="6299200" y="101600"/>
            <a:ext cx="5791200" cy="6666904"/>
          </a:xfrm>
          <a:prstGeom prst="rect">
            <a:avLst/>
          </a:prstGeom>
        </p:spPr>
      </p:pic>
    </p:spTree>
    <p:extLst>
      <p:ext uri="{BB962C8B-B14F-4D97-AF65-F5344CB8AC3E}">
        <p14:creationId xmlns:p14="http://schemas.microsoft.com/office/powerpoint/2010/main" val="31265610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solidFill>
                  <a:srgbClr val="FFC000"/>
                </a:solidFill>
                <a:latin typeface="Monotype Corsiva" panose="03010101010201010101" pitchFamily="66" charset="0"/>
              </a:rPr>
              <a:t>Team Members:</a:t>
            </a:r>
            <a:endParaRPr lang="en-US" b="1" u="sng" dirty="0">
              <a:solidFill>
                <a:srgbClr val="FFC000"/>
              </a:solidFill>
              <a:latin typeface="Monotype Corsiva" panose="03010101010201010101" pitchFamily="66" charset="0"/>
            </a:endParaRPr>
          </a:p>
        </p:txBody>
      </p:sp>
      <p:sp>
        <p:nvSpPr>
          <p:cNvPr id="3" name="Content Placeholder 2"/>
          <p:cNvSpPr>
            <a:spLocks noGrp="1"/>
          </p:cNvSpPr>
          <p:nvPr>
            <p:ph idx="1"/>
          </p:nvPr>
        </p:nvSpPr>
        <p:spPr>
          <a:xfrm>
            <a:off x="1104293" y="1532218"/>
            <a:ext cx="8946541" cy="4195481"/>
          </a:xfrm>
        </p:spPr>
        <p:txBody>
          <a:bodyPr>
            <a:normAutofit/>
          </a:bodyPr>
          <a:lstStyle/>
          <a:p>
            <a:r>
              <a:rPr lang="en-US" sz="2400" dirty="0" smtClean="0">
                <a:solidFill>
                  <a:schemeClr val="bg1"/>
                </a:solidFill>
                <a:latin typeface="Times New Roman" panose="02020603050405020304" pitchFamily="18" charset="0"/>
                <a:cs typeface="Times New Roman" panose="02020603050405020304" pitchFamily="18" charset="0"/>
              </a:rPr>
              <a:t>D. Shashank – 13BCE1036</a:t>
            </a:r>
          </a:p>
          <a:p>
            <a:r>
              <a:rPr lang="en-US" sz="2400" dirty="0" smtClean="0">
                <a:solidFill>
                  <a:schemeClr val="bg1"/>
                </a:solidFill>
                <a:latin typeface="Times New Roman" panose="02020603050405020304" pitchFamily="18" charset="0"/>
                <a:cs typeface="Times New Roman" panose="02020603050405020304" pitchFamily="18" charset="0"/>
              </a:rPr>
              <a:t>Harshwardhan Agarwal – 13BCE1052</a:t>
            </a:r>
          </a:p>
          <a:p>
            <a:r>
              <a:rPr lang="en-US" sz="2400" dirty="0" smtClean="0">
                <a:solidFill>
                  <a:schemeClr val="bg1"/>
                </a:solidFill>
                <a:latin typeface="Times New Roman" panose="02020603050405020304" pitchFamily="18" charset="0"/>
                <a:cs typeface="Times New Roman" panose="02020603050405020304" pitchFamily="18" charset="0"/>
              </a:rPr>
              <a:t>S. Nikesh Kumar Reddy – 13BCE1136</a:t>
            </a: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54109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346200" y="1028699"/>
            <a:ext cx="5185567" cy="4851401"/>
          </a:xfrm>
        </p:spPr>
        <p:txBody>
          <a:bodyPr>
            <a:normAutofit lnSpcReduction="10000"/>
          </a:bodyPr>
          <a:lstStyle/>
          <a:p>
            <a:r>
              <a:rPr lang="en-IN" sz="2200" u="sng" dirty="0">
                <a:latin typeface="Times New Roman" panose="02020603050405020304" pitchFamily="18" charset="0"/>
                <a:cs typeface="Times New Roman" panose="02020603050405020304" pitchFamily="18" charset="0"/>
              </a:rPr>
              <a:t>If the user doesn’t select an entry from the selection menu within the timeout period the </a:t>
            </a:r>
            <a:r>
              <a:rPr lang="en-IN" sz="2200" u="sng" dirty="0" smtClean="0">
                <a:latin typeface="Times New Roman" panose="02020603050405020304" pitchFamily="18" charset="0"/>
                <a:cs typeface="Times New Roman" panose="02020603050405020304" pitchFamily="18" charset="0"/>
              </a:rPr>
              <a:t>BCD specifies</a:t>
            </a:r>
            <a:r>
              <a:rPr lang="en-IN" sz="2200" u="sng" dirty="0">
                <a:latin typeface="Times New Roman" panose="02020603050405020304" pitchFamily="18" charset="0"/>
                <a:cs typeface="Times New Roman" panose="02020603050405020304" pitchFamily="18" charset="0"/>
              </a:rPr>
              <a:t>, Bootmgr chooses the default selection </a:t>
            </a:r>
            <a:r>
              <a:rPr lang="en-IN" sz="2200" dirty="0">
                <a:latin typeface="Times New Roman" panose="02020603050405020304" pitchFamily="18" charset="0"/>
                <a:cs typeface="Times New Roman" panose="02020603050405020304" pitchFamily="18" charset="0"/>
              </a:rPr>
              <a:t>specified in the BCD (if there is only one entry, it </a:t>
            </a:r>
            <a:r>
              <a:rPr lang="en-IN" sz="2200" dirty="0" smtClean="0">
                <a:latin typeface="Times New Roman" panose="02020603050405020304" pitchFamily="18" charset="0"/>
                <a:cs typeface="Times New Roman" panose="02020603050405020304" pitchFamily="18" charset="0"/>
              </a:rPr>
              <a:t>immediately chooses </a:t>
            </a:r>
            <a:r>
              <a:rPr lang="en-IN" sz="2200" dirty="0">
                <a:latin typeface="Times New Roman" panose="02020603050405020304" pitchFamily="18" charset="0"/>
                <a:cs typeface="Times New Roman" panose="02020603050405020304" pitchFamily="18" charset="0"/>
              </a:rPr>
              <a:t>this one). </a:t>
            </a:r>
            <a:endParaRPr lang="en-IN" sz="2200" dirty="0" smtClean="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Once </a:t>
            </a:r>
            <a:r>
              <a:rPr lang="en-IN" sz="2200" dirty="0">
                <a:latin typeface="Times New Roman" panose="02020603050405020304" pitchFamily="18" charset="0"/>
                <a:cs typeface="Times New Roman" panose="02020603050405020304" pitchFamily="18" charset="0"/>
              </a:rPr>
              <a:t>the boot </a:t>
            </a:r>
            <a:r>
              <a:rPr lang="en-IN" sz="2200" dirty="0" smtClean="0">
                <a:latin typeface="Times New Roman" panose="02020603050405020304" pitchFamily="18" charset="0"/>
                <a:cs typeface="Times New Roman" panose="02020603050405020304" pitchFamily="18" charset="0"/>
              </a:rPr>
              <a:t>selection </a:t>
            </a:r>
            <a:r>
              <a:rPr lang="en-IN" sz="2200" dirty="0">
                <a:latin typeface="Times New Roman" panose="02020603050405020304" pitchFamily="18" charset="0"/>
                <a:cs typeface="Times New Roman" panose="02020603050405020304" pitchFamily="18" charset="0"/>
              </a:rPr>
              <a:t>has been made, Bootmgr loads the boot </a:t>
            </a:r>
            <a:r>
              <a:rPr lang="en-IN" sz="2200" dirty="0" smtClean="0">
                <a:latin typeface="Times New Roman" panose="02020603050405020304" pitchFamily="18" charset="0"/>
                <a:cs typeface="Times New Roman" panose="02020603050405020304" pitchFamily="18" charset="0"/>
              </a:rPr>
              <a:t>loader associated </a:t>
            </a:r>
            <a:r>
              <a:rPr lang="en-IN" sz="2200" dirty="0">
                <a:latin typeface="Times New Roman" panose="02020603050405020304" pitchFamily="18" charset="0"/>
                <a:cs typeface="Times New Roman" panose="02020603050405020304" pitchFamily="18" charset="0"/>
              </a:rPr>
              <a:t>with that entry, which will be Winload.exe for Windows </a:t>
            </a:r>
            <a:r>
              <a:rPr lang="en-IN" sz="2200" dirty="0" smtClean="0">
                <a:latin typeface="Times New Roman" panose="02020603050405020304" pitchFamily="18" charset="0"/>
                <a:cs typeface="Times New Roman" panose="02020603050405020304" pitchFamily="18" charset="0"/>
              </a:rPr>
              <a:t>installations. </a:t>
            </a:r>
          </a:p>
          <a:p>
            <a:r>
              <a:rPr lang="en-IN" sz="2200" u="sng" dirty="0" smtClean="0">
                <a:latin typeface="Times New Roman" panose="02020603050405020304" pitchFamily="18" charset="0"/>
                <a:cs typeface="Times New Roman" panose="02020603050405020304" pitchFamily="18" charset="0"/>
              </a:rPr>
              <a:t>Winload.exe </a:t>
            </a:r>
            <a:r>
              <a:rPr lang="en-IN" sz="2200" u="sng" dirty="0">
                <a:latin typeface="Times New Roman" panose="02020603050405020304" pitchFamily="18" charset="0"/>
                <a:cs typeface="Times New Roman" panose="02020603050405020304" pitchFamily="18" charset="0"/>
              </a:rPr>
              <a:t>also contains code that queries the system’s ACPI BIOS </a:t>
            </a:r>
            <a:r>
              <a:rPr lang="en-IN" sz="2200" dirty="0">
                <a:latin typeface="Times New Roman" panose="02020603050405020304" pitchFamily="18" charset="0"/>
                <a:cs typeface="Times New Roman" panose="02020603050405020304" pitchFamily="18" charset="0"/>
              </a:rPr>
              <a:t>to retrieve basic device </a:t>
            </a:r>
            <a:r>
              <a:rPr lang="en-IN" sz="2200" dirty="0" smtClean="0">
                <a:latin typeface="Times New Roman" panose="02020603050405020304" pitchFamily="18" charset="0"/>
                <a:cs typeface="Times New Roman" panose="02020603050405020304" pitchFamily="18" charset="0"/>
              </a:rPr>
              <a:t>and configuration </a:t>
            </a:r>
            <a:r>
              <a:rPr lang="en-IN" sz="2200" dirty="0">
                <a:latin typeface="Times New Roman" panose="02020603050405020304" pitchFamily="18" charset="0"/>
                <a:cs typeface="Times New Roman" panose="02020603050405020304" pitchFamily="18" charset="0"/>
              </a:rPr>
              <a:t>information. </a:t>
            </a:r>
            <a:endParaRPr lang="en-IN" dirty="0" smtClean="0"/>
          </a:p>
          <a:p>
            <a:endParaRPr lang="en-IN" dirty="0"/>
          </a:p>
        </p:txBody>
      </p:sp>
      <p:sp>
        <p:nvSpPr>
          <p:cNvPr id="4" name="Content Placeholder 3"/>
          <p:cNvSpPr>
            <a:spLocks noGrp="1"/>
          </p:cNvSpPr>
          <p:nvPr>
            <p:ph sz="half" idx="2"/>
          </p:nvPr>
        </p:nvSpPr>
        <p:spPr>
          <a:xfrm>
            <a:off x="6731000" y="761998"/>
            <a:ext cx="5232400" cy="4851401"/>
          </a:xfrm>
        </p:spPr>
        <p:txBody>
          <a:bodyPr>
            <a:noAutofit/>
          </a:bodyPr>
          <a:lstStyle/>
          <a:p>
            <a:r>
              <a:rPr lang="en-IN" sz="2200" dirty="0">
                <a:latin typeface="Times New Roman" panose="02020603050405020304" pitchFamily="18" charset="0"/>
                <a:cs typeface="Times New Roman" panose="02020603050405020304" pitchFamily="18" charset="0"/>
              </a:rPr>
              <a:t>This information includes the following:</a:t>
            </a:r>
          </a:p>
          <a:p>
            <a:r>
              <a:rPr lang="en-IN" sz="2200" u="sng" dirty="0" smtClean="0">
                <a:latin typeface="Times New Roman" panose="02020603050405020304" pitchFamily="18" charset="0"/>
                <a:cs typeface="Times New Roman" panose="02020603050405020304" pitchFamily="18" charset="0"/>
              </a:rPr>
              <a:t>The time and date information stored </a:t>
            </a:r>
            <a:r>
              <a:rPr lang="en-IN" sz="2200" u="sng" dirty="0">
                <a:latin typeface="Times New Roman" panose="02020603050405020304" pitchFamily="18" charset="0"/>
                <a:cs typeface="Times New Roman" panose="02020603050405020304" pitchFamily="18" charset="0"/>
              </a:rPr>
              <a:t>in the system’s </a:t>
            </a:r>
            <a:r>
              <a:rPr lang="en-IN" sz="2200" u="sng" dirty="0" smtClean="0">
                <a:latin typeface="Times New Roman" panose="02020603050405020304" pitchFamily="18" charset="0"/>
                <a:cs typeface="Times New Roman" panose="02020603050405020304" pitchFamily="18" charset="0"/>
              </a:rPr>
              <a:t>CMOS</a:t>
            </a:r>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a:t>
            </a:r>
            <a:r>
              <a:rPr lang="en-IN" sz="2200" dirty="0" err="1">
                <a:latin typeface="Times New Roman" panose="02020603050405020304" pitchFamily="18" charset="0"/>
                <a:cs typeface="Times New Roman" panose="02020603050405020304" pitchFamily="18" charset="0"/>
              </a:rPr>
              <a:t>nonvolatile</a:t>
            </a:r>
            <a:r>
              <a:rPr lang="en-IN" sz="2200" dirty="0">
                <a:latin typeface="Times New Roman" panose="02020603050405020304" pitchFamily="18" charset="0"/>
                <a:cs typeface="Times New Roman" panose="02020603050405020304" pitchFamily="18" charset="0"/>
              </a:rPr>
              <a:t> memory)</a:t>
            </a:r>
          </a:p>
          <a:p>
            <a:r>
              <a:rPr lang="en-IN" sz="2200" dirty="0" smtClean="0">
                <a:latin typeface="Times New Roman" panose="02020603050405020304" pitchFamily="18" charset="0"/>
                <a:cs typeface="Times New Roman" panose="02020603050405020304" pitchFamily="18" charset="0"/>
              </a:rPr>
              <a:t>The </a:t>
            </a:r>
            <a:r>
              <a:rPr lang="en-IN" sz="2200" dirty="0">
                <a:latin typeface="Times New Roman" panose="02020603050405020304" pitchFamily="18" charset="0"/>
                <a:cs typeface="Times New Roman" panose="02020603050405020304" pitchFamily="18" charset="0"/>
              </a:rPr>
              <a:t>number, size, and type of disk drives on the system</a:t>
            </a:r>
          </a:p>
          <a:p>
            <a:r>
              <a:rPr lang="en-IN" sz="2200" dirty="0" smtClean="0">
                <a:latin typeface="Times New Roman" panose="02020603050405020304" pitchFamily="18" charset="0"/>
                <a:cs typeface="Times New Roman" panose="02020603050405020304" pitchFamily="18" charset="0"/>
              </a:rPr>
              <a:t>Legacy </a:t>
            </a:r>
            <a:r>
              <a:rPr lang="en-IN" sz="2200" dirty="0">
                <a:latin typeface="Times New Roman" panose="02020603050405020304" pitchFamily="18" charset="0"/>
                <a:cs typeface="Times New Roman" panose="02020603050405020304" pitchFamily="18" charset="0"/>
              </a:rPr>
              <a:t>device information, such as buses (for example, ISA, PCI, EISA, Micro Channel Architecture</a:t>
            </a:r>
          </a:p>
          <a:p>
            <a:r>
              <a:rPr lang="en-IN" sz="2200" dirty="0">
                <a:latin typeface="Times New Roman" panose="02020603050405020304" pitchFamily="18" charset="0"/>
                <a:cs typeface="Times New Roman" panose="02020603050405020304" pitchFamily="18" charset="0"/>
              </a:rPr>
              <a:t>[MCA]), mice, parallel ports, and video adapters are not queried and instead faked </a:t>
            </a:r>
            <a:r>
              <a:rPr lang="en-IN" sz="2200" dirty="0" smtClean="0">
                <a:latin typeface="Times New Roman" panose="02020603050405020304" pitchFamily="18" charset="0"/>
                <a:cs typeface="Times New Roman" panose="02020603050405020304" pitchFamily="18" charset="0"/>
              </a:rPr>
              <a:t>out</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8897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96294" y="411919"/>
            <a:ext cx="11024205" cy="6065081"/>
          </a:xfrm>
        </p:spPr>
        <p:txBody>
          <a:bodyPr>
            <a:normAutofit/>
          </a:bodyPr>
          <a:lstStyle/>
          <a:p>
            <a:r>
              <a:rPr lang="en-IN" sz="2200" dirty="0">
                <a:latin typeface="Times New Roman" panose="02020603050405020304" pitchFamily="18" charset="0"/>
                <a:cs typeface="Times New Roman" panose="02020603050405020304" pitchFamily="18" charset="0"/>
              </a:rPr>
              <a:t>Next, Winload begins loading the files from the </a:t>
            </a:r>
            <a:r>
              <a:rPr lang="en-IN" sz="2200" i="1" u="sng" dirty="0">
                <a:latin typeface="Times New Roman" panose="02020603050405020304" pitchFamily="18" charset="0"/>
                <a:cs typeface="Times New Roman" panose="02020603050405020304" pitchFamily="18" charset="0"/>
              </a:rPr>
              <a:t>boot volume </a:t>
            </a:r>
            <a:r>
              <a:rPr lang="en-IN" sz="2200" dirty="0">
                <a:latin typeface="Times New Roman" panose="02020603050405020304" pitchFamily="18" charset="0"/>
                <a:cs typeface="Times New Roman" panose="02020603050405020304" pitchFamily="18" charset="0"/>
              </a:rPr>
              <a:t>needed to start </a:t>
            </a:r>
            <a:r>
              <a:rPr lang="en-IN" sz="2200" b="1" u="sng" dirty="0">
                <a:latin typeface="Times New Roman" panose="02020603050405020304" pitchFamily="18" charset="0"/>
                <a:cs typeface="Times New Roman" panose="02020603050405020304" pitchFamily="18" charset="0"/>
              </a:rPr>
              <a:t>the kernel </a:t>
            </a:r>
            <a:r>
              <a:rPr lang="en-IN" sz="2200" b="1" u="sng" dirty="0" smtClean="0">
                <a:latin typeface="Times New Roman" panose="02020603050405020304" pitchFamily="18" charset="0"/>
                <a:cs typeface="Times New Roman" panose="02020603050405020304" pitchFamily="18" charset="0"/>
              </a:rPr>
              <a:t>initialization.</a:t>
            </a:r>
          </a:p>
          <a:p>
            <a:r>
              <a:rPr lang="en-IN" sz="2200" dirty="0" smtClean="0">
                <a:latin typeface="Times New Roman" panose="02020603050405020304" pitchFamily="18" charset="0"/>
                <a:cs typeface="Times New Roman" panose="02020603050405020304" pitchFamily="18" charset="0"/>
              </a:rPr>
              <a:t>The </a:t>
            </a:r>
            <a:r>
              <a:rPr lang="en-IN" sz="2200" dirty="0">
                <a:latin typeface="Times New Roman" panose="02020603050405020304" pitchFamily="18" charset="0"/>
                <a:cs typeface="Times New Roman" panose="02020603050405020304" pitchFamily="18" charset="0"/>
              </a:rPr>
              <a:t>boot volume is the volume that corresponds to the partition on which the system </a:t>
            </a:r>
            <a:r>
              <a:rPr lang="en-IN" sz="2200" dirty="0" smtClean="0">
                <a:latin typeface="Times New Roman" panose="02020603050405020304" pitchFamily="18" charset="0"/>
                <a:cs typeface="Times New Roman" panose="02020603050405020304" pitchFamily="18" charset="0"/>
              </a:rPr>
              <a:t>directory(usually </a:t>
            </a:r>
            <a:r>
              <a:rPr lang="en-IN" sz="2200" b="1" u="sng" dirty="0">
                <a:latin typeface="Times New Roman" panose="02020603050405020304" pitchFamily="18" charset="0"/>
                <a:cs typeface="Times New Roman" panose="02020603050405020304" pitchFamily="18" charset="0"/>
              </a:rPr>
              <a:t>\Windows</a:t>
            </a:r>
            <a:r>
              <a:rPr lang="en-IN" sz="2200" dirty="0">
                <a:latin typeface="Times New Roman" panose="02020603050405020304" pitchFamily="18" charset="0"/>
                <a:cs typeface="Times New Roman" panose="02020603050405020304" pitchFamily="18" charset="0"/>
              </a:rPr>
              <a:t>) of the installation being booted is located. </a:t>
            </a:r>
            <a:endParaRPr lang="en-IN" sz="2200" dirty="0" smtClean="0">
              <a:latin typeface="Times New Roman" panose="02020603050405020304" pitchFamily="18" charset="0"/>
              <a:cs typeface="Times New Roman" panose="02020603050405020304" pitchFamily="18" charset="0"/>
            </a:endParaRPr>
          </a:p>
          <a:p>
            <a:r>
              <a:rPr lang="en-IN" sz="2200" b="1" u="sng" dirty="0" smtClean="0">
                <a:latin typeface="Times New Roman" panose="02020603050405020304" pitchFamily="18" charset="0"/>
                <a:cs typeface="Times New Roman" panose="02020603050405020304" pitchFamily="18" charset="0"/>
              </a:rPr>
              <a:t>The </a:t>
            </a:r>
            <a:r>
              <a:rPr lang="en-IN" sz="2200" b="1" u="sng" dirty="0">
                <a:latin typeface="Times New Roman" panose="02020603050405020304" pitchFamily="18" charset="0"/>
                <a:cs typeface="Times New Roman" panose="02020603050405020304" pitchFamily="18" charset="0"/>
              </a:rPr>
              <a:t>steps Winload follows here include</a:t>
            </a:r>
            <a:r>
              <a:rPr lang="en-IN" sz="2200" dirty="0" smtClean="0">
                <a:latin typeface="Times New Roman" panose="02020603050405020304" pitchFamily="18" charset="0"/>
                <a:cs typeface="Times New Roman" panose="02020603050405020304" pitchFamily="18" charset="0"/>
              </a:rPr>
              <a:t>:</a:t>
            </a:r>
          </a:p>
          <a:p>
            <a:r>
              <a:rPr lang="en-IN" sz="2200" dirty="0">
                <a:latin typeface="Times New Roman" panose="02020603050405020304" pitchFamily="18" charset="0"/>
                <a:cs typeface="Times New Roman" panose="02020603050405020304" pitchFamily="18" charset="0"/>
              </a:rPr>
              <a:t>1. Loads the appropriate </a:t>
            </a:r>
            <a:r>
              <a:rPr lang="en-IN" sz="2200" b="1" u="sng" dirty="0">
                <a:latin typeface="Times New Roman" panose="02020603050405020304" pitchFamily="18" charset="0"/>
                <a:cs typeface="Times New Roman" panose="02020603050405020304" pitchFamily="18" charset="0"/>
              </a:rPr>
              <a:t>kernel and HAL images </a:t>
            </a:r>
            <a:r>
              <a:rPr lang="en-IN" sz="2200" dirty="0">
                <a:latin typeface="Times New Roman" panose="02020603050405020304" pitchFamily="18" charset="0"/>
                <a:cs typeface="Times New Roman" panose="02020603050405020304" pitchFamily="18" charset="0"/>
              </a:rPr>
              <a:t>(Ntoskrnl.exe and Hal.dll by default) as well as any of their dependencies. If Winload fails to load either of these files, it prints the message “Windows could not start because the following file was missing or corrupt”, followed by the name of the file.</a:t>
            </a:r>
          </a:p>
          <a:p>
            <a:r>
              <a:rPr lang="en-IN" sz="2200" dirty="0">
                <a:latin typeface="Times New Roman" panose="02020603050405020304" pitchFamily="18" charset="0"/>
                <a:cs typeface="Times New Roman" panose="02020603050405020304" pitchFamily="18" charset="0"/>
              </a:rPr>
              <a:t>2. Reads in the VGA </a:t>
            </a:r>
            <a:r>
              <a:rPr lang="en-IN" sz="2200" b="1" u="sng" dirty="0">
                <a:latin typeface="Times New Roman" panose="02020603050405020304" pitchFamily="18" charset="0"/>
                <a:cs typeface="Times New Roman" panose="02020603050405020304" pitchFamily="18" charset="0"/>
              </a:rPr>
              <a:t>font</a:t>
            </a:r>
            <a:r>
              <a:rPr lang="en-IN" sz="2200" dirty="0">
                <a:latin typeface="Times New Roman" panose="02020603050405020304" pitchFamily="18" charset="0"/>
                <a:cs typeface="Times New Roman" panose="02020603050405020304" pitchFamily="18" charset="0"/>
              </a:rPr>
              <a:t> file (by default, vgaoem.fon). If this file fails, the same error message as described in step 1 will be shown.</a:t>
            </a:r>
          </a:p>
          <a:p>
            <a:r>
              <a:rPr lang="en-IN" sz="2200" dirty="0">
                <a:latin typeface="Times New Roman" panose="02020603050405020304" pitchFamily="18" charset="0"/>
                <a:cs typeface="Times New Roman" panose="02020603050405020304" pitchFamily="18" charset="0"/>
              </a:rPr>
              <a:t>3. Reads in the </a:t>
            </a:r>
            <a:r>
              <a:rPr lang="en-IN" sz="2200" b="1" u="sng" dirty="0">
                <a:latin typeface="Times New Roman" panose="02020603050405020304" pitchFamily="18" charset="0"/>
                <a:cs typeface="Times New Roman" panose="02020603050405020304" pitchFamily="18" charset="0"/>
              </a:rPr>
              <a:t>NLS (National Language System)</a:t>
            </a:r>
            <a:r>
              <a:rPr lang="en-IN" sz="2200" dirty="0">
                <a:latin typeface="Times New Roman" panose="02020603050405020304" pitchFamily="18" charset="0"/>
                <a:cs typeface="Times New Roman" panose="02020603050405020304" pitchFamily="18" charset="0"/>
              </a:rPr>
              <a:t> files used for internationalization. By default, these are l_intl.nls, c_1252.nls, and c_437.nls</a:t>
            </a:r>
            <a:r>
              <a:rPr lang="en-IN" sz="2200" dirty="0" smtClean="0">
                <a:latin typeface="Times New Roman" panose="02020603050405020304" pitchFamily="18" charset="0"/>
                <a:cs typeface="Times New Roman" panose="02020603050405020304" pitchFamily="18" charset="0"/>
              </a:rPr>
              <a:t>.</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2033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61394" y="373819"/>
            <a:ext cx="10973405" cy="2928181"/>
          </a:xfrm>
        </p:spPr>
        <p:txBody>
          <a:bodyPr>
            <a:normAutofit/>
          </a:bodyPr>
          <a:lstStyle/>
          <a:p>
            <a:r>
              <a:rPr lang="en-IN" dirty="0">
                <a:latin typeface="Times New Roman" panose="02020603050405020304" pitchFamily="18" charset="0"/>
                <a:cs typeface="Times New Roman" panose="02020603050405020304" pitchFamily="18" charset="0"/>
              </a:rPr>
              <a:t>4. Reads in the </a:t>
            </a:r>
            <a:r>
              <a:rPr lang="en-IN" b="1" u="sng" dirty="0">
                <a:latin typeface="Times New Roman" panose="02020603050405020304" pitchFamily="18" charset="0"/>
                <a:cs typeface="Times New Roman" panose="02020603050405020304" pitchFamily="18" charset="0"/>
              </a:rPr>
              <a:t>SYSTEM registry hive</a:t>
            </a:r>
            <a:r>
              <a:rPr lang="en-IN" dirty="0">
                <a:latin typeface="Times New Roman" panose="02020603050405020304" pitchFamily="18" charset="0"/>
                <a:cs typeface="Times New Roman" panose="02020603050405020304" pitchFamily="18" charset="0"/>
              </a:rPr>
              <a:t>, \Windows\System32\</a:t>
            </a:r>
            <a:r>
              <a:rPr lang="en-IN" dirty="0" err="1">
                <a:latin typeface="Times New Roman" panose="02020603050405020304" pitchFamily="18" charset="0"/>
                <a:cs typeface="Times New Roman" panose="02020603050405020304" pitchFamily="18" charset="0"/>
              </a:rPr>
              <a:t>Config</a:t>
            </a:r>
            <a:r>
              <a:rPr lang="en-IN" dirty="0">
                <a:latin typeface="Times New Roman" panose="02020603050405020304" pitchFamily="18" charset="0"/>
                <a:cs typeface="Times New Roman" panose="02020603050405020304" pitchFamily="18" charset="0"/>
              </a:rPr>
              <a:t>\System, so that it can </a:t>
            </a:r>
            <a:r>
              <a:rPr lang="en-IN" dirty="0" smtClean="0">
                <a:latin typeface="Times New Roman" panose="02020603050405020304" pitchFamily="18" charset="0"/>
                <a:cs typeface="Times New Roman" panose="02020603050405020304" pitchFamily="18" charset="0"/>
              </a:rPr>
              <a:t>determine which </a:t>
            </a:r>
            <a:r>
              <a:rPr lang="en-IN" dirty="0">
                <a:latin typeface="Times New Roman" panose="02020603050405020304" pitchFamily="18" charset="0"/>
                <a:cs typeface="Times New Roman" panose="02020603050405020304" pitchFamily="18" charset="0"/>
              </a:rPr>
              <a:t>device drivers need to be loaded to accomplish the boot. </a:t>
            </a: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5. Scans the in-memory </a:t>
            </a:r>
            <a:r>
              <a:rPr lang="en-IN" b="1" u="sng" dirty="0" smtClean="0">
                <a:latin typeface="Times New Roman" panose="02020603050405020304" pitchFamily="18" charset="0"/>
                <a:cs typeface="Times New Roman" panose="02020603050405020304" pitchFamily="18" charset="0"/>
              </a:rPr>
              <a:t>SYSTEM registry hive and locates all the </a:t>
            </a:r>
            <a:r>
              <a:rPr lang="en-IN" b="1" i="1" u="sng" dirty="0" smtClean="0">
                <a:latin typeface="Times New Roman" panose="02020603050405020304" pitchFamily="18" charset="0"/>
                <a:cs typeface="Times New Roman" panose="02020603050405020304" pitchFamily="18" charset="0"/>
              </a:rPr>
              <a:t>boot device drivers</a:t>
            </a:r>
            <a:r>
              <a:rPr lang="en-IN" dirty="0" smtClean="0">
                <a:latin typeface="Times New Roman" panose="02020603050405020304" pitchFamily="18" charset="0"/>
                <a:cs typeface="Times New Roman" panose="02020603050405020304" pitchFamily="18" charset="0"/>
              </a:rPr>
              <a:t>. Boot device drivers are drivers necessary to boot the system. These drivers are indicated in the registry </a:t>
            </a:r>
            <a:r>
              <a:rPr lang="en-IN" dirty="0">
                <a:latin typeface="Times New Roman" panose="02020603050405020304" pitchFamily="18" charset="0"/>
                <a:cs typeface="Times New Roman" panose="02020603050405020304" pitchFamily="18" charset="0"/>
              </a:rPr>
              <a:t>by a start value of </a:t>
            </a:r>
            <a:r>
              <a:rPr lang="en-IN" dirty="0" smtClean="0">
                <a:latin typeface="Times New Roman" panose="02020603050405020304" pitchFamily="18" charset="0"/>
                <a:cs typeface="Times New Roman" panose="02020603050405020304" pitchFamily="18" charset="0"/>
              </a:rPr>
              <a:t>SERVICE_BOOT_START </a:t>
            </a:r>
            <a:r>
              <a:rPr lang="en-IN" dirty="0">
                <a:latin typeface="Times New Roman" panose="02020603050405020304" pitchFamily="18" charset="0"/>
                <a:cs typeface="Times New Roman" panose="02020603050405020304" pitchFamily="18" charset="0"/>
              </a:rPr>
              <a:t>(0). Every device driver has a registry </a:t>
            </a:r>
            <a:r>
              <a:rPr lang="en-IN" dirty="0" err="1">
                <a:latin typeface="Times New Roman" panose="02020603050405020304" pitchFamily="18" charset="0"/>
                <a:cs typeface="Times New Roman" panose="02020603050405020304" pitchFamily="18" charset="0"/>
              </a:rPr>
              <a:t>subkey</a:t>
            </a:r>
            <a:r>
              <a:rPr lang="en-IN" dirty="0">
                <a:latin typeface="Times New Roman" panose="02020603050405020304" pitchFamily="18" charset="0"/>
                <a:cs typeface="Times New Roman" panose="02020603050405020304" pitchFamily="18" charset="0"/>
              </a:rPr>
              <a:t> </a:t>
            </a:r>
            <a:r>
              <a:rPr lang="en-IN" dirty="0" err="1" smtClean="0">
                <a:latin typeface="Times New Roman" panose="02020603050405020304" pitchFamily="18" charset="0"/>
                <a:cs typeface="Times New Roman" panose="02020603050405020304" pitchFamily="18" charset="0"/>
              </a:rPr>
              <a:t>underHKLM</a:t>
            </a:r>
            <a:r>
              <a:rPr lang="en-IN" dirty="0" smtClean="0">
                <a:latin typeface="Times New Roman" panose="02020603050405020304" pitchFamily="18" charset="0"/>
                <a:cs typeface="Times New Roman" panose="02020603050405020304" pitchFamily="18" charset="0"/>
              </a:rPr>
              <a:t>\SYSTEM\</a:t>
            </a:r>
            <a:r>
              <a:rPr lang="en-IN" dirty="0" err="1" smtClean="0">
                <a:latin typeface="Times New Roman" panose="02020603050405020304" pitchFamily="18" charset="0"/>
                <a:cs typeface="Times New Roman" panose="02020603050405020304" pitchFamily="18" charset="0"/>
              </a:rPr>
              <a:t>CurrentControlSet</a:t>
            </a:r>
            <a:r>
              <a:rPr lang="en-IN" dirty="0" smtClean="0">
                <a:latin typeface="Times New Roman" panose="02020603050405020304" pitchFamily="18" charset="0"/>
                <a:cs typeface="Times New Roman" panose="02020603050405020304" pitchFamily="18" charset="0"/>
              </a:rPr>
              <a:t>\Services</a:t>
            </a:r>
            <a:r>
              <a:rPr lang="en-IN" dirty="0">
                <a:latin typeface="Times New Roman" panose="02020603050405020304" pitchFamily="18" charset="0"/>
                <a:cs typeface="Times New Roman" panose="02020603050405020304" pitchFamily="18" charset="0"/>
              </a:rPr>
              <a:t>. For example, Services has a </a:t>
            </a:r>
            <a:r>
              <a:rPr lang="en-IN" dirty="0" err="1">
                <a:latin typeface="Times New Roman" panose="02020603050405020304" pitchFamily="18" charset="0"/>
                <a:cs typeface="Times New Roman" panose="02020603050405020304" pitchFamily="18" charset="0"/>
              </a:rPr>
              <a:t>subkey</a:t>
            </a:r>
            <a:r>
              <a:rPr lang="en-IN" dirty="0">
                <a:latin typeface="Times New Roman" panose="02020603050405020304" pitchFamily="18" charset="0"/>
                <a:cs typeface="Times New Roman" panose="02020603050405020304" pitchFamily="18" charset="0"/>
              </a:rPr>
              <a:t> named </a:t>
            </a:r>
            <a:r>
              <a:rPr lang="en-IN" dirty="0" err="1" smtClean="0">
                <a:latin typeface="Times New Roman" panose="02020603050405020304" pitchFamily="18" charset="0"/>
                <a:cs typeface="Times New Roman" panose="02020603050405020304" pitchFamily="18" charset="0"/>
              </a:rPr>
              <a:t>fvevol</a:t>
            </a:r>
            <a:r>
              <a:rPr lang="en-IN" dirty="0" smtClean="0">
                <a:latin typeface="Times New Roman" panose="02020603050405020304" pitchFamily="18" charset="0"/>
                <a:cs typeface="Times New Roman" panose="02020603050405020304" pitchFamily="18" charset="0"/>
              </a:rPr>
              <a:t> for </a:t>
            </a:r>
            <a:r>
              <a:rPr lang="en-IN" dirty="0">
                <a:latin typeface="Times New Roman" panose="02020603050405020304" pitchFamily="18" charset="0"/>
                <a:cs typeface="Times New Roman" panose="02020603050405020304" pitchFamily="18" charset="0"/>
              </a:rPr>
              <a:t>the BitLocker </a:t>
            </a:r>
            <a:r>
              <a:rPr lang="en-IN" dirty="0" smtClean="0">
                <a:latin typeface="Times New Roman" panose="02020603050405020304" pitchFamily="18" charset="0"/>
                <a:cs typeface="Times New Roman" panose="02020603050405020304" pitchFamily="18" charset="0"/>
              </a:rPr>
              <a:t>driver</a:t>
            </a:r>
            <a:r>
              <a:rPr lang="en-IN"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006600" y="3162300"/>
            <a:ext cx="8089900" cy="3454400"/>
          </a:xfrm>
          <a:prstGeom prst="rect">
            <a:avLst/>
          </a:prstGeom>
        </p:spPr>
      </p:pic>
    </p:spTree>
    <p:extLst>
      <p:ext uri="{BB962C8B-B14F-4D97-AF65-F5344CB8AC3E}">
        <p14:creationId xmlns:p14="http://schemas.microsoft.com/office/powerpoint/2010/main" val="3631531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254000"/>
            <a:ext cx="11391899" cy="6349999"/>
          </a:xfrm>
        </p:spPr>
        <p:txBody>
          <a:bodyPr>
            <a:normAutofit lnSpcReduction="10000"/>
          </a:bodyPr>
          <a:lstStyle/>
          <a:p>
            <a:pPr marL="0" indent="0">
              <a:buNone/>
            </a:pPr>
            <a:r>
              <a:rPr lang="en-IN" dirty="0">
                <a:latin typeface="Times New Roman" panose="02020603050405020304" pitchFamily="18" charset="0"/>
                <a:cs typeface="Times New Roman" panose="02020603050405020304" pitchFamily="18" charset="0"/>
              </a:rPr>
              <a:t>6</a:t>
            </a:r>
            <a:r>
              <a:rPr lang="en-IN" b="1" u="sng" dirty="0">
                <a:latin typeface="Times New Roman" panose="02020603050405020304" pitchFamily="18" charset="0"/>
                <a:cs typeface="Times New Roman" panose="02020603050405020304" pitchFamily="18" charset="0"/>
              </a:rPr>
              <a:t>. Adds the file system driver that’s responsible for implementing the code for the type </a:t>
            </a:r>
            <a:r>
              <a:rPr lang="en-IN" b="1" u="sng" dirty="0" smtClean="0">
                <a:latin typeface="Times New Roman" panose="02020603050405020304" pitchFamily="18" charset="0"/>
                <a:cs typeface="Times New Roman" panose="02020603050405020304" pitchFamily="18" charset="0"/>
              </a:rPr>
              <a:t>of partition </a:t>
            </a:r>
            <a:r>
              <a:rPr lang="en-IN" b="1" u="sng" dirty="0">
                <a:latin typeface="Times New Roman" panose="02020603050405020304" pitchFamily="18" charset="0"/>
                <a:cs typeface="Times New Roman" panose="02020603050405020304" pitchFamily="18" charset="0"/>
              </a:rPr>
              <a:t>(NTFS) </a:t>
            </a:r>
            <a:r>
              <a:rPr lang="en-IN" dirty="0">
                <a:latin typeface="Times New Roman" panose="02020603050405020304" pitchFamily="18" charset="0"/>
                <a:cs typeface="Times New Roman" panose="02020603050405020304" pitchFamily="18" charset="0"/>
              </a:rPr>
              <a:t>on which the installation directory resides to the list of boot drivers to </a:t>
            </a:r>
            <a:r>
              <a:rPr lang="en-IN" dirty="0" smtClean="0">
                <a:latin typeface="Times New Roman" panose="02020603050405020304" pitchFamily="18" charset="0"/>
                <a:cs typeface="Times New Roman" panose="02020603050405020304" pitchFamily="18" charset="0"/>
              </a:rPr>
              <a:t>load. Winload </a:t>
            </a:r>
            <a:r>
              <a:rPr lang="en-IN" dirty="0">
                <a:latin typeface="Times New Roman" panose="02020603050405020304" pitchFamily="18" charset="0"/>
                <a:cs typeface="Times New Roman" panose="02020603050405020304" pitchFamily="18" charset="0"/>
              </a:rPr>
              <a:t>must load this driver at this time; if it didn’t, the kernel would require the drivers </a:t>
            </a:r>
            <a:r>
              <a:rPr lang="en-IN" dirty="0" smtClean="0">
                <a:latin typeface="Times New Roman" panose="02020603050405020304" pitchFamily="18" charset="0"/>
                <a:cs typeface="Times New Roman" panose="02020603050405020304" pitchFamily="18" charset="0"/>
              </a:rPr>
              <a:t>to load </a:t>
            </a:r>
            <a:r>
              <a:rPr lang="en-IN" dirty="0">
                <a:latin typeface="Times New Roman" panose="02020603050405020304" pitchFamily="18" charset="0"/>
                <a:cs typeface="Times New Roman" panose="02020603050405020304" pitchFamily="18" charset="0"/>
              </a:rPr>
              <a:t>themselves, a requirement that would introduce a circular dependency</a:t>
            </a:r>
            <a:r>
              <a:rPr lang="en-IN" dirty="0" smtClean="0">
                <a:latin typeface="Times New Roman" panose="02020603050405020304" pitchFamily="18" charset="0"/>
                <a:cs typeface="Times New Roman" panose="02020603050405020304" pitchFamily="18" charset="0"/>
              </a:rPr>
              <a:t>.</a:t>
            </a:r>
          </a:p>
          <a:p>
            <a:pPr marL="0" indent="0">
              <a:buNone/>
            </a:pPr>
            <a:r>
              <a:rPr lang="en-IN" dirty="0">
                <a:latin typeface="Times New Roman" panose="02020603050405020304" pitchFamily="18" charset="0"/>
                <a:cs typeface="Times New Roman" panose="02020603050405020304" pitchFamily="18" charset="0"/>
              </a:rPr>
              <a:t>7. </a:t>
            </a:r>
            <a:r>
              <a:rPr lang="en-IN" b="1" u="sng" dirty="0">
                <a:latin typeface="Times New Roman" panose="02020603050405020304" pitchFamily="18" charset="0"/>
                <a:cs typeface="Times New Roman" panose="02020603050405020304" pitchFamily="18" charset="0"/>
              </a:rPr>
              <a:t>Loads the boot drivers</a:t>
            </a:r>
            <a:r>
              <a:rPr lang="en-IN" dirty="0">
                <a:latin typeface="Times New Roman" panose="02020603050405020304" pitchFamily="18" charset="0"/>
                <a:cs typeface="Times New Roman" panose="02020603050405020304" pitchFamily="18" charset="0"/>
              </a:rPr>
              <a:t>, which should only be drivers that, like the file system driver for </a:t>
            </a:r>
            <a:r>
              <a:rPr lang="en-IN" dirty="0" smtClean="0">
                <a:latin typeface="Times New Roman" panose="02020603050405020304" pitchFamily="18" charset="0"/>
                <a:cs typeface="Times New Roman" panose="02020603050405020304" pitchFamily="18" charset="0"/>
              </a:rPr>
              <a:t>the boot </a:t>
            </a:r>
            <a:r>
              <a:rPr lang="en-IN" dirty="0">
                <a:latin typeface="Times New Roman" panose="02020603050405020304" pitchFamily="18" charset="0"/>
                <a:cs typeface="Times New Roman" panose="02020603050405020304" pitchFamily="18" charset="0"/>
              </a:rPr>
              <a:t>volume, would introduce a circular dependency if the kernel was required to load </a:t>
            </a:r>
            <a:r>
              <a:rPr lang="en-IN" dirty="0" smtClean="0">
                <a:latin typeface="Times New Roman" panose="02020603050405020304" pitchFamily="18" charset="0"/>
                <a:cs typeface="Times New Roman" panose="02020603050405020304" pitchFamily="18" charset="0"/>
              </a:rPr>
              <a:t>them. To </a:t>
            </a:r>
            <a:r>
              <a:rPr lang="en-IN" dirty="0">
                <a:latin typeface="Times New Roman" panose="02020603050405020304" pitchFamily="18" charset="0"/>
                <a:cs typeface="Times New Roman" panose="02020603050405020304" pitchFamily="18" charset="0"/>
              </a:rPr>
              <a:t>indicate the progress of the loading, Winload updates a progress bar displayed below </a:t>
            </a:r>
            <a:r>
              <a:rPr lang="en-IN" dirty="0" smtClean="0">
                <a:latin typeface="Times New Roman" panose="02020603050405020304" pitchFamily="18" charset="0"/>
                <a:cs typeface="Times New Roman" panose="02020603050405020304" pitchFamily="18" charset="0"/>
              </a:rPr>
              <a:t>the text </a:t>
            </a:r>
            <a:r>
              <a:rPr lang="en-IN" dirty="0">
                <a:latin typeface="Times New Roman" panose="02020603050405020304" pitchFamily="18" charset="0"/>
                <a:cs typeface="Times New Roman" panose="02020603050405020304" pitchFamily="18" charset="0"/>
              </a:rPr>
              <a:t>“Starting Windows”. If the </a:t>
            </a:r>
            <a:r>
              <a:rPr lang="en-IN" i="1" dirty="0">
                <a:latin typeface="Times New Roman" panose="02020603050405020304" pitchFamily="18" charset="0"/>
                <a:cs typeface="Times New Roman" panose="02020603050405020304" pitchFamily="18" charset="0"/>
              </a:rPr>
              <a:t>sos </a:t>
            </a:r>
            <a:r>
              <a:rPr lang="en-IN" dirty="0">
                <a:latin typeface="Times New Roman" panose="02020603050405020304" pitchFamily="18" charset="0"/>
                <a:cs typeface="Times New Roman" panose="02020603050405020304" pitchFamily="18" charset="0"/>
              </a:rPr>
              <a:t>option is specified in the BCD, Winload doesn’t display </a:t>
            </a:r>
            <a:r>
              <a:rPr lang="en-IN" dirty="0" smtClean="0">
                <a:latin typeface="Times New Roman" panose="02020603050405020304" pitchFamily="18" charset="0"/>
                <a:cs typeface="Times New Roman" panose="02020603050405020304" pitchFamily="18" charset="0"/>
              </a:rPr>
              <a:t>the progress </a:t>
            </a:r>
            <a:r>
              <a:rPr lang="en-IN" dirty="0">
                <a:latin typeface="Times New Roman" panose="02020603050405020304" pitchFamily="18" charset="0"/>
                <a:cs typeface="Times New Roman" panose="02020603050405020304" pitchFamily="18" charset="0"/>
              </a:rPr>
              <a:t>bar but instead displays the file names of each boot driver. Keep in mind that </a:t>
            </a:r>
            <a:r>
              <a:rPr lang="en-IN" dirty="0" smtClean="0">
                <a:latin typeface="Times New Roman" panose="02020603050405020304" pitchFamily="18" charset="0"/>
                <a:cs typeface="Times New Roman" panose="02020603050405020304" pitchFamily="18" charset="0"/>
              </a:rPr>
              <a:t>the drivers </a:t>
            </a:r>
            <a:r>
              <a:rPr lang="en-IN" dirty="0">
                <a:latin typeface="Times New Roman" panose="02020603050405020304" pitchFamily="18" charset="0"/>
                <a:cs typeface="Times New Roman" panose="02020603050405020304" pitchFamily="18" charset="0"/>
              </a:rPr>
              <a:t>are loaded but not initialized at this time—they initialize later in the boot sequence</a:t>
            </a:r>
            <a:r>
              <a:rPr lang="en-IN" dirty="0" smtClean="0">
                <a:latin typeface="Times New Roman" panose="02020603050405020304" pitchFamily="18" charset="0"/>
                <a:cs typeface="Times New Roman" panose="02020603050405020304" pitchFamily="18" charset="0"/>
              </a:rPr>
              <a:t>.</a:t>
            </a:r>
          </a:p>
          <a:p>
            <a:pPr marL="0" indent="0">
              <a:buNone/>
            </a:pPr>
            <a:r>
              <a:rPr lang="en-IN" dirty="0">
                <a:latin typeface="Times New Roman" panose="02020603050405020304" pitchFamily="18" charset="0"/>
                <a:cs typeface="Times New Roman" panose="02020603050405020304" pitchFamily="18" charset="0"/>
              </a:rPr>
              <a:t>8. </a:t>
            </a:r>
            <a:r>
              <a:rPr lang="en-IN" b="1" u="sng" dirty="0">
                <a:latin typeface="Times New Roman" panose="02020603050405020304" pitchFamily="18" charset="0"/>
                <a:cs typeface="Times New Roman" panose="02020603050405020304" pitchFamily="18" charset="0"/>
              </a:rPr>
              <a:t>Prepares CPU registers for the execution of Ntoskrnl.exe.</a:t>
            </a:r>
          </a:p>
          <a:p>
            <a:r>
              <a:rPr lang="en-IN" dirty="0">
                <a:latin typeface="Times New Roman" panose="02020603050405020304" pitchFamily="18" charset="0"/>
                <a:cs typeface="Times New Roman" panose="02020603050405020304" pitchFamily="18" charset="0"/>
              </a:rPr>
              <a:t>For steps 1 and 8, Winload also implements part of the Kernel Mode Code Signing (KMCS) infrastructure. </a:t>
            </a:r>
          </a:p>
          <a:p>
            <a:r>
              <a:rPr lang="en-IN" dirty="0">
                <a:latin typeface="Times New Roman" panose="02020603050405020304" pitchFamily="18" charset="0"/>
                <a:cs typeface="Times New Roman" panose="02020603050405020304" pitchFamily="18" charset="0"/>
              </a:rPr>
              <a:t>Additionally, the system will crash if the signature of the early boot files is incorrect. </a:t>
            </a:r>
          </a:p>
          <a:p>
            <a:r>
              <a:rPr lang="en-IN" dirty="0">
                <a:latin typeface="Times New Roman" panose="02020603050405020304" pitchFamily="18" charset="0"/>
                <a:cs typeface="Times New Roman" panose="02020603050405020304" pitchFamily="18" charset="0"/>
              </a:rPr>
              <a:t>This action is the end of </a:t>
            </a:r>
            <a:r>
              <a:rPr lang="en-IN" dirty="0" err="1">
                <a:latin typeface="Times New Roman" panose="02020603050405020304" pitchFamily="18" charset="0"/>
                <a:cs typeface="Times New Roman" panose="02020603050405020304" pitchFamily="18" charset="0"/>
              </a:rPr>
              <a:t>Winload’s</a:t>
            </a:r>
            <a:r>
              <a:rPr lang="en-IN" dirty="0">
                <a:latin typeface="Times New Roman" panose="02020603050405020304" pitchFamily="18" charset="0"/>
                <a:cs typeface="Times New Roman" panose="02020603050405020304" pitchFamily="18" charset="0"/>
              </a:rPr>
              <a:t> role in the boot process. </a:t>
            </a:r>
          </a:p>
          <a:p>
            <a:r>
              <a:rPr lang="en-IN" dirty="0">
                <a:latin typeface="Times New Roman" panose="02020603050405020304" pitchFamily="18" charset="0"/>
                <a:cs typeface="Times New Roman" panose="02020603050405020304" pitchFamily="18" charset="0"/>
              </a:rPr>
              <a:t>At this point, Winload calls the main function in Ntoskrnl.exe (</a:t>
            </a:r>
            <a:r>
              <a:rPr lang="en-IN" i="1" dirty="0" err="1">
                <a:latin typeface="Times New Roman" panose="02020603050405020304" pitchFamily="18" charset="0"/>
                <a:cs typeface="Times New Roman" panose="02020603050405020304" pitchFamily="18" charset="0"/>
              </a:rPr>
              <a:t>KiSystemStartup</a:t>
            </a:r>
            <a:r>
              <a:rPr lang="en-IN" dirty="0">
                <a:latin typeface="Times New Roman" panose="02020603050405020304" pitchFamily="18" charset="0"/>
                <a:cs typeface="Times New Roman" panose="02020603050405020304" pitchFamily="18" charset="0"/>
              </a:rPr>
              <a:t>) to perform the rest of the system initialization</a:t>
            </a:r>
            <a:r>
              <a:rPr lang="en-IN"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5838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UEFI Boot Process</a:t>
            </a:r>
          </a:p>
        </p:txBody>
      </p:sp>
      <p:sp>
        <p:nvSpPr>
          <p:cNvPr id="3" name="Content Placeholder 2"/>
          <p:cNvSpPr>
            <a:spLocks noGrp="1"/>
          </p:cNvSpPr>
          <p:nvPr>
            <p:ph sz="half" idx="1"/>
          </p:nvPr>
        </p:nvSpPr>
        <p:spPr/>
        <p:txBody>
          <a:bodyPr>
            <a:normAutofit fontScale="85000" lnSpcReduction="10000"/>
          </a:bodyPr>
          <a:lstStyle/>
          <a:p>
            <a:r>
              <a:rPr lang="en-IN" dirty="0"/>
              <a:t>The </a:t>
            </a:r>
            <a:r>
              <a:rPr lang="en-IN" b="1" u="sng" dirty="0"/>
              <a:t>UEFI standard defines the ability to prompt the user with an EFI Boot Manager </a:t>
            </a:r>
            <a:r>
              <a:rPr lang="en-IN" dirty="0"/>
              <a:t>that can </a:t>
            </a:r>
            <a:r>
              <a:rPr lang="en-IN" dirty="0" smtClean="0"/>
              <a:t>be used </a:t>
            </a:r>
            <a:r>
              <a:rPr lang="en-IN" dirty="0"/>
              <a:t>to select an operating system or additional applications to load. </a:t>
            </a:r>
            <a:endParaRPr lang="en-IN" dirty="0" smtClean="0"/>
          </a:p>
          <a:p>
            <a:r>
              <a:rPr lang="en-IN" dirty="0" smtClean="0"/>
              <a:t>However</a:t>
            </a:r>
            <a:r>
              <a:rPr lang="en-IN" dirty="0"/>
              <a:t>, to provide a </a:t>
            </a:r>
            <a:r>
              <a:rPr lang="en-IN" dirty="0" smtClean="0"/>
              <a:t>consistent user </a:t>
            </a:r>
            <a:r>
              <a:rPr lang="en-IN" dirty="0"/>
              <a:t>interface between BIOS systems and UEFI systems, Windows sets a 2-second timeout </a:t>
            </a:r>
            <a:r>
              <a:rPr lang="en-IN" dirty="0" smtClean="0"/>
              <a:t>for selecting </a:t>
            </a:r>
            <a:r>
              <a:rPr lang="en-IN" dirty="0"/>
              <a:t>the EFI Boot Manager, after which the EFI-version of Bootmgr (</a:t>
            </a:r>
            <a:r>
              <a:rPr lang="en-IN" dirty="0" err="1"/>
              <a:t>Bootmgfw.efi</a:t>
            </a:r>
            <a:r>
              <a:rPr lang="en-IN" dirty="0"/>
              <a:t>) loads instead.</a:t>
            </a:r>
          </a:p>
        </p:txBody>
      </p:sp>
      <p:sp>
        <p:nvSpPr>
          <p:cNvPr id="4" name="Content Placeholder 3"/>
          <p:cNvSpPr>
            <a:spLocks noGrp="1"/>
          </p:cNvSpPr>
          <p:nvPr>
            <p:ph sz="half" idx="2"/>
          </p:nvPr>
        </p:nvSpPr>
        <p:spPr/>
        <p:txBody>
          <a:bodyPr>
            <a:normAutofit fontScale="85000" lnSpcReduction="10000"/>
          </a:bodyPr>
          <a:lstStyle/>
          <a:p>
            <a:r>
              <a:rPr lang="en-IN" dirty="0"/>
              <a:t>Hardware detection occurs next, where the boot loader uses UEFI interfaces to </a:t>
            </a:r>
            <a:r>
              <a:rPr lang="en-IN" b="1" u="sng" dirty="0"/>
              <a:t>determine </a:t>
            </a:r>
            <a:r>
              <a:rPr lang="en-IN" b="1" u="sng" dirty="0" smtClean="0"/>
              <a:t>the number </a:t>
            </a:r>
            <a:r>
              <a:rPr lang="en-IN" b="1" u="sng" dirty="0"/>
              <a:t>and type of the following devices:</a:t>
            </a:r>
          </a:p>
          <a:p>
            <a:r>
              <a:rPr lang="en-IN" dirty="0"/>
              <a:t>■■ Network adapters</a:t>
            </a:r>
          </a:p>
          <a:p>
            <a:r>
              <a:rPr lang="en-IN" dirty="0"/>
              <a:t>■■ Video adapters</a:t>
            </a:r>
          </a:p>
          <a:p>
            <a:r>
              <a:rPr lang="en-IN" dirty="0"/>
              <a:t>■■ Keyboards</a:t>
            </a:r>
          </a:p>
          <a:p>
            <a:r>
              <a:rPr lang="en-IN" dirty="0"/>
              <a:t>■■ Disk controllers</a:t>
            </a:r>
          </a:p>
          <a:p>
            <a:r>
              <a:rPr lang="en-IN" dirty="0"/>
              <a:t>■■ Storage devices</a:t>
            </a:r>
          </a:p>
        </p:txBody>
      </p:sp>
    </p:spTree>
    <p:extLst>
      <p:ext uri="{BB962C8B-B14F-4D97-AF65-F5344CB8AC3E}">
        <p14:creationId xmlns:p14="http://schemas.microsoft.com/office/powerpoint/2010/main" val="831098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UEFI Boot Process</a:t>
            </a:r>
            <a:endParaRPr lang="en-IN" dirty="0"/>
          </a:p>
        </p:txBody>
      </p:sp>
      <p:sp>
        <p:nvSpPr>
          <p:cNvPr id="3" name="Content Placeholder 2"/>
          <p:cNvSpPr>
            <a:spLocks noGrp="1"/>
          </p:cNvSpPr>
          <p:nvPr>
            <p:ph sz="half" idx="1"/>
          </p:nvPr>
        </p:nvSpPr>
        <p:spPr/>
        <p:txBody>
          <a:bodyPr>
            <a:normAutofit fontScale="92500" lnSpcReduction="20000"/>
          </a:bodyPr>
          <a:lstStyle/>
          <a:p>
            <a:r>
              <a:rPr lang="en-IN" dirty="0"/>
              <a:t>Just as </a:t>
            </a:r>
            <a:r>
              <a:rPr lang="en-IN" b="1" u="sng" dirty="0"/>
              <a:t>Bootmgr</a:t>
            </a:r>
            <a:r>
              <a:rPr lang="en-IN" dirty="0"/>
              <a:t> does on x86 and x64 systems, the </a:t>
            </a:r>
            <a:r>
              <a:rPr lang="en-IN" b="1" u="sng" dirty="0"/>
              <a:t>EFI Boot Manager</a:t>
            </a:r>
            <a:r>
              <a:rPr lang="en-IN" dirty="0"/>
              <a:t> presents a menu of </a:t>
            </a:r>
            <a:r>
              <a:rPr lang="en-IN" dirty="0" smtClean="0"/>
              <a:t>boot selections </a:t>
            </a:r>
            <a:r>
              <a:rPr lang="en-IN" dirty="0"/>
              <a:t>with an optional timeout</a:t>
            </a:r>
            <a:r>
              <a:rPr lang="en-IN" dirty="0" smtClean="0"/>
              <a:t>.</a:t>
            </a:r>
          </a:p>
          <a:p>
            <a:r>
              <a:rPr lang="en-IN" dirty="0" smtClean="0"/>
              <a:t>Once </a:t>
            </a:r>
            <a:r>
              <a:rPr lang="en-IN" dirty="0"/>
              <a:t>a boot selection is made, the loader navigates to the </a:t>
            </a:r>
            <a:r>
              <a:rPr lang="en-IN" dirty="0" smtClean="0"/>
              <a:t>subdirectory on </a:t>
            </a:r>
            <a:r>
              <a:rPr lang="en-IN" dirty="0"/>
              <a:t>the EFI System partition corresponding to the selection and loads the EFI version of </a:t>
            </a:r>
            <a:r>
              <a:rPr lang="en-IN" dirty="0" smtClean="0"/>
              <a:t>the Windows </a:t>
            </a:r>
            <a:r>
              <a:rPr lang="en-IN" dirty="0"/>
              <a:t>boot loader (</a:t>
            </a:r>
            <a:r>
              <a:rPr lang="en-IN" b="1" u="sng" dirty="0" err="1"/>
              <a:t>Winload.efi</a:t>
            </a:r>
            <a:r>
              <a:rPr lang="en-IN" dirty="0"/>
              <a:t>).</a:t>
            </a:r>
          </a:p>
        </p:txBody>
      </p:sp>
      <p:sp>
        <p:nvSpPr>
          <p:cNvPr id="4" name="Content Placeholder 3"/>
          <p:cNvSpPr>
            <a:spLocks noGrp="1"/>
          </p:cNvSpPr>
          <p:nvPr>
            <p:ph sz="half" idx="2"/>
          </p:nvPr>
        </p:nvSpPr>
        <p:spPr/>
        <p:txBody>
          <a:bodyPr>
            <a:normAutofit fontScale="92500" lnSpcReduction="20000"/>
          </a:bodyPr>
          <a:lstStyle/>
          <a:p>
            <a:r>
              <a:rPr lang="en-IN" dirty="0"/>
              <a:t>The UEFI specification requires that the system have a partition designated as the EFI </a:t>
            </a:r>
            <a:r>
              <a:rPr lang="en-IN" dirty="0" smtClean="0"/>
              <a:t>System partition </a:t>
            </a:r>
            <a:r>
              <a:rPr lang="en-IN" dirty="0"/>
              <a:t>that is </a:t>
            </a:r>
            <a:r>
              <a:rPr lang="en-IN" b="1" u="sng" dirty="0"/>
              <a:t>formatted with the FAT file system </a:t>
            </a:r>
            <a:r>
              <a:rPr lang="en-IN" dirty="0"/>
              <a:t>and is between 100 MB and 1 GB in size or up </a:t>
            </a:r>
            <a:r>
              <a:rPr lang="en-IN" dirty="0" smtClean="0"/>
              <a:t>to 1 </a:t>
            </a:r>
            <a:r>
              <a:rPr lang="en-IN" dirty="0"/>
              <a:t>percent of the size of the disk, and each Windows installation has a subdirectory on the EFI </a:t>
            </a:r>
            <a:r>
              <a:rPr lang="en-IN" dirty="0" smtClean="0"/>
              <a:t>System partition </a:t>
            </a:r>
            <a:r>
              <a:rPr lang="en-IN" dirty="0"/>
              <a:t>under </a:t>
            </a:r>
            <a:r>
              <a:rPr lang="en-IN" b="1" u="sng" dirty="0"/>
              <a:t>EFI\Microsoft</a:t>
            </a:r>
            <a:r>
              <a:rPr lang="en-IN" dirty="0" smtClean="0"/>
              <a:t>.    (SHOW IN COMPUTER )</a:t>
            </a:r>
            <a:endParaRPr lang="en-IN" dirty="0"/>
          </a:p>
        </p:txBody>
      </p:sp>
    </p:spTree>
    <p:extLst>
      <p:ext uri="{BB962C8B-B14F-4D97-AF65-F5344CB8AC3E}">
        <p14:creationId xmlns:p14="http://schemas.microsoft.com/office/powerpoint/2010/main" val="4056399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609600"/>
            <a:ext cx="11671300" cy="1456267"/>
          </a:xfrm>
        </p:spPr>
        <p:txBody>
          <a:bodyPr/>
          <a:lstStyle/>
          <a:p>
            <a:pPr algn="ctr"/>
            <a:r>
              <a:rPr lang="en-IN" cap="none" dirty="0" smtClean="0">
                <a:latin typeface="Forte" panose="03060902040502070203" pitchFamily="66" charset="0"/>
              </a:rPr>
              <a:t>i</a:t>
            </a:r>
            <a:r>
              <a:rPr lang="en-IN" dirty="0" smtClean="0">
                <a:latin typeface="Forte" panose="03060902040502070203" pitchFamily="66" charset="0"/>
              </a:rPr>
              <a:t>SCSI </a:t>
            </a:r>
            <a:r>
              <a:rPr lang="en-IN" dirty="0">
                <a:latin typeface="Forte" panose="03060902040502070203" pitchFamily="66" charset="0"/>
              </a:rPr>
              <a:t>boot architecture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3500" y="2065866"/>
            <a:ext cx="7607300" cy="3788833"/>
          </a:xfrm>
        </p:spPr>
      </p:pic>
    </p:spTree>
    <p:extLst>
      <p:ext uri="{BB962C8B-B14F-4D97-AF65-F5344CB8AC3E}">
        <p14:creationId xmlns:p14="http://schemas.microsoft.com/office/powerpoint/2010/main" val="3674046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Initializing the Kernel and Executive Subsystems</a:t>
            </a:r>
          </a:p>
        </p:txBody>
      </p:sp>
      <p:sp>
        <p:nvSpPr>
          <p:cNvPr id="3" name="Content Placeholder 2"/>
          <p:cNvSpPr>
            <a:spLocks noGrp="1"/>
          </p:cNvSpPr>
          <p:nvPr>
            <p:ph sz="half" idx="1"/>
          </p:nvPr>
        </p:nvSpPr>
        <p:spPr>
          <a:xfrm>
            <a:off x="1295402" y="2636520"/>
            <a:ext cx="9775952" cy="3192780"/>
          </a:xfrm>
        </p:spPr>
        <p:txBody>
          <a:bodyPr>
            <a:normAutofit/>
          </a:bodyPr>
          <a:lstStyle/>
          <a:p>
            <a:r>
              <a:rPr lang="en-IN" b="1" u="sng" dirty="0"/>
              <a:t>When Winload calls Ntoskrnl, it passes a data structure called the loader parameter block </a:t>
            </a:r>
            <a:r>
              <a:rPr lang="en-IN" b="1" u="sng" dirty="0" smtClean="0"/>
              <a:t>that contains </a:t>
            </a:r>
            <a:r>
              <a:rPr lang="en-IN" b="1" u="sng" dirty="0"/>
              <a:t>the system and boot partition paths</a:t>
            </a:r>
            <a:r>
              <a:rPr lang="en-IN" dirty="0"/>
              <a:t>, a pointer to the memory tables Winload </a:t>
            </a:r>
            <a:r>
              <a:rPr lang="en-IN" dirty="0" smtClean="0"/>
              <a:t>generated to describe </a:t>
            </a:r>
            <a:r>
              <a:rPr lang="en-IN" dirty="0"/>
              <a:t>the physical memory on the system, a physical hardware tree that is later used to build </a:t>
            </a:r>
            <a:r>
              <a:rPr lang="en-IN" dirty="0" smtClean="0"/>
              <a:t>the </a:t>
            </a:r>
            <a:r>
              <a:rPr lang="en-IN" dirty="0"/>
              <a:t>volatile </a:t>
            </a:r>
            <a:r>
              <a:rPr lang="en-IN" b="1" u="sng" dirty="0"/>
              <a:t>HARDWARE registry</a:t>
            </a:r>
            <a:r>
              <a:rPr lang="en-IN" dirty="0"/>
              <a:t> hive, an in-memory copy of the </a:t>
            </a:r>
            <a:r>
              <a:rPr lang="en-IN" b="1" u="sng" dirty="0"/>
              <a:t>SYSTEM registry</a:t>
            </a:r>
            <a:r>
              <a:rPr lang="en-IN" dirty="0"/>
              <a:t> hive, and a pointer </a:t>
            </a:r>
            <a:r>
              <a:rPr lang="en-IN" dirty="0" smtClean="0"/>
              <a:t>to the </a:t>
            </a:r>
            <a:r>
              <a:rPr lang="en-IN" dirty="0"/>
              <a:t>list of boot drivers Winload loaded, as well as various other information related to the boot </a:t>
            </a:r>
            <a:r>
              <a:rPr lang="en-IN" dirty="0" smtClean="0"/>
              <a:t>processing performed </a:t>
            </a:r>
            <a:r>
              <a:rPr lang="en-IN" dirty="0"/>
              <a:t>until this point.</a:t>
            </a:r>
          </a:p>
        </p:txBody>
      </p:sp>
    </p:spTree>
    <p:extLst>
      <p:ext uri="{BB962C8B-B14F-4D97-AF65-F5344CB8AC3E}">
        <p14:creationId xmlns:p14="http://schemas.microsoft.com/office/powerpoint/2010/main" val="3766788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1" y="300318"/>
            <a:ext cx="5792788" cy="1400530"/>
          </a:xfrm>
        </p:spPr>
        <p:txBody>
          <a:bodyPr/>
          <a:lstStyle/>
          <a:p>
            <a:pPr algn="ctr"/>
            <a:r>
              <a:rPr lang="en-IN" dirty="0">
                <a:latin typeface="Forte" panose="03060902040502070203" pitchFamily="66" charset="0"/>
              </a:rPr>
              <a:t>Loader Parameter Block</a:t>
            </a:r>
          </a:p>
        </p:txBody>
      </p:sp>
      <p:pic>
        <p:nvPicPr>
          <p:cNvPr id="6" name="Picture 5"/>
          <p:cNvPicPr>
            <a:picLocks noChangeAspect="1"/>
          </p:cNvPicPr>
          <p:nvPr/>
        </p:nvPicPr>
        <p:blipFill>
          <a:blip r:embed="rId2"/>
          <a:stretch>
            <a:fillRect/>
          </a:stretch>
        </p:blipFill>
        <p:spPr>
          <a:xfrm>
            <a:off x="6095999" y="82032"/>
            <a:ext cx="5994401" cy="6775968"/>
          </a:xfrm>
          <a:prstGeom prst="rect">
            <a:avLst/>
          </a:prstGeom>
        </p:spPr>
      </p:pic>
      <p:pic>
        <p:nvPicPr>
          <p:cNvPr id="7" name="Picture 6"/>
          <p:cNvPicPr>
            <a:picLocks noChangeAspect="1"/>
          </p:cNvPicPr>
          <p:nvPr/>
        </p:nvPicPr>
        <p:blipFill>
          <a:blip r:embed="rId3"/>
          <a:stretch>
            <a:fillRect/>
          </a:stretch>
        </p:blipFill>
        <p:spPr>
          <a:xfrm>
            <a:off x="901700" y="1498593"/>
            <a:ext cx="4317485" cy="4914907"/>
          </a:xfrm>
          <a:prstGeom prst="rect">
            <a:avLst/>
          </a:prstGeom>
        </p:spPr>
      </p:pic>
    </p:spTree>
    <p:extLst>
      <p:ext uri="{BB962C8B-B14F-4D97-AF65-F5344CB8AC3E}">
        <p14:creationId xmlns:p14="http://schemas.microsoft.com/office/powerpoint/2010/main" val="4244322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90500" y="330200"/>
            <a:ext cx="5880100" cy="5359400"/>
          </a:xfrm>
        </p:spPr>
        <p:txBody>
          <a:bodyPr>
            <a:noAutofit/>
          </a:bodyPr>
          <a:lstStyle/>
          <a:p>
            <a:r>
              <a:rPr lang="en-IN" sz="2000" dirty="0"/>
              <a:t>Finally, </a:t>
            </a:r>
            <a:r>
              <a:rPr lang="en-IN" sz="2000" b="1" i="1" u="sng" dirty="0"/>
              <a:t>InitBootProcessor </a:t>
            </a:r>
            <a:r>
              <a:rPr lang="en-IN" sz="2000" b="1" u="sng" dirty="0"/>
              <a:t>calls the object manager, security reference monitor, process </a:t>
            </a:r>
            <a:r>
              <a:rPr lang="en-IN" sz="2000" b="1" u="sng" dirty="0" smtClean="0"/>
              <a:t>manager, user-mode </a:t>
            </a:r>
            <a:r>
              <a:rPr lang="en-IN" sz="2000" b="1" u="sng" dirty="0"/>
              <a:t>debugging framework, and the Plug and Play manager. </a:t>
            </a:r>
            <a:r>
              <a:rPr lang="en-IN" sz="2000" b="1" u="sng" dirty="0" smtClean="0"/>
              <a:t>These components </a:t>
            </a:r>
            <a:r>
              <a:rPr lang="en-IN" sz="2000" b="1" u="sng" dirty="0"/>
              <a:t>perform </a:t>
            </a:r>
            <a:r>
              <a:rPr lang="en-IN" sz="2000" b="1" u="sng" dirty="0" smtClean="0"/>
              <a:t>the following </a:t>
            </a:r>
            <a:r>
              <a:rPr lang="en-IN" sz="2000" b="1" u="sng" dirty="0"/>
              <a:t>initialization steps</a:t>
            </a:r>
            <a:r>
              <a:rPr lang="en-IN" sz="2000" dirty="0" smtClean="0"/>
              <a:t>:</a:t>
            </a:r>
          </a:p>
          <a:p>
            <a:r>
              <a:rPr lang="en-IN" sz="2000" dirty="0"/>
              <a:t>1. During the object manager initialization, the objects that are necessary to construct the </a:t>
            </a:r>
            <a:r>
              <a:rPr lang="en-IN" sz="2000" dirty="0" smtClean="0"/>
              <a:t>object manager </a:t>
            </a:r>
            <a:r>
              <a:rPr lang="en-IN" sz="2000" dirty="0"/>
              <a:t>namespace are defined so that other subsystems can insert objects into it. A </a:t>
            </a:r>
            <a:r>
              <a:rPr lang="en-IN" sz="2000" dirty="0" smtClean="0"/>
              <a:t>handle table </a:t>
            </a:r>
            <a:r>
              <a:rPr lang="en-IN" sz="2000" dirty="0"/>
              <a:t>is created so that resource tracking can begin.</a:t>
            </a:r>
          </a:p>
          <a:p>
            <a:r>
              <a:rPr lang="en-IN" sz="2000" dirty="0"/>
              <a:t>2. The security reference monitor initializes the token type object and then uses the object </a:t>
            </a:r>
            <a:r>
              <a:rPr lang="en-IN" sz="2000" dirty="0" smtClean="0"/>
              <a:t>to create </a:t>
            </a:r>
            <a:r>
              <a:rPr lang="en-IN" sz="2000" dirty="0"/>
              <a:t>and prepare the first local system account token for assignment to the initial process</a:t>
            </a:r>
            <a:r>
              <a:rPr lang="en-IN" sz="2000" dirty="0" smtClean="0"/>
              <a:t>.</a:t>
            </a:r>
            <a:endParaRPr lang="en-IN" sz="2000" dirty="0"/>
          </a:p>
        </p:txBody>
      </p:sp>
      <p:sp>
        <p:nvSpPr>
          <p:cNvPr id="4" name="Content Placeholder 3"/>
          <p:cNvSpPr>
            <a:spLocks noGrp="1"/>
          </p:cNvSpPr>
          <p:nvPr>
            <p:ph sz="half" idx="2"/>
          </p:nvPr>
        </p:nvSpPr>
        <p:spPr>
          <a:xfrm>
            <a:off x="6184900" y="622300"/>
            <a:ext cx="5841999" cy="5892799"/>
          </a:xfrm>
        </p:spPr>
        <p:txBody>
          <a:bodyPr>
            <a:normAutofit/>
          </a:bodyPr>
          <a:lstStyle/>
          <a:p>
            <a:r>
              <a:rPr lang="en-IN" dirty="0"/>
              <a:t>3. The process manager performs most of its initialization in phase 0, defining the process </a:t>
            </a:r>
            <a:r>
              <a:rPr lang="en-IN" dirty="0" smtClean="0"/>
              <a:t>and thread </a:t>
            </a:r>
            <a:r>
              <a:rPr lang="en-IN" dirty="0"/>
              <a:t>object types and setting up lists to track active processes and threads. The </a:t>
            </a:r>
            <a:r>
              <a:rPr lang="en-IN" dirty="0" smtClean="0"/>
              <a:t>process manager </a:t>
            </a:r>
            <a:r>
              <a:rPr lang="en-IN" dirty="0"/>
              <a:t>also creates a process object for the initial process and names it </a:t>
            </a:r>
            <a:r>
              <a:rPr lang="en-IN" i="1" dirty="0"/>
              <a:t>Idle</a:t>
            </a:r>
            <a:r>
              <a:rPr lang="en-IN" dirty="0"/>
              <a:t>. As its last </a:t>
            </a:r>
            <a:r>
              <a:rPr lang="en-IN" dirty="0" smtClean="0"/>
              <a:t>step, the </a:t>
            </a:r>
            <a:r>
              <a:rPr lang="en-IN" dirty="0"/>
              <a:t>process manager creates the System process and a system thread to execute the </a:t>
            </a:r>
            <a:r>
              <a:rPr lang="en-IN" dirty="0" smtClean="0"/>
              <a:t>routine </a:t>
            </a:r>
            <a:r>
              <a:rPr lang="en-IN" i="1" dirty="0" smtClean="0"/>
              <a:t>Phase1Initialization</a:t>
            </a:r>
            <a:r>
              <a:rPr lang="en-IN" dirty="0"/>
              <a:t>. This thread doesn’t start running right away because interrupts are </a:t>
            </a:r>
            <a:r>
              <a:rPr lang="en-IN" dirty="0" smtClean="0"/>
              <a:t>still disabled</a:t>
            </a:r>
            <a:r>
              <a:rPr lang="en-IN" dirty="0"/>
              <a:t>.</a:t>
            </a:r>
          </a:p>
          <a:p>
            <a:r>
              <a:rPr lang="en-IN" dirty="0"/>
              <a:t>4. The user-mode debugging framework creates the definition of the debug object type that </a:t>
            </a:r>
            <a:r>
              <a:rPr lang="en-IN" dirty="0" smtClean="0"/>
              <a:t>is used </a:t>
            </a:r>
            <a:r>
              <a:rPr lang="en-IN" dirty="0"/>
              <a:t>for attaching a debugger to a process and receiving debugger events. For more </a:t>
            </a:r>
            <a:r>
              <a:rPr lang="en-IN" dirty="0" smtClean="0"/>
              <a:t>information on </a:t>
            </a:r>
            <a:r>
              <a:rPr lang="en-IN" dirty="0"/>
              <a:t>user-mode debugging, see Chapter 3 in Part 1.</a:t>
            </a:r>
          </a:p>
          <a:p>
            <a:r>
              <a:rPr lang="en-IN" dirty="0"/>
              <a:t>5. The Plug and Play manager’s phase 0 initialization then takes place, which involves simply</a:t>
            </a:r>
          </a:p>
          <a:p>
            <a:r>
              <a:rPr lang="en-IN" dirty="0"/>
              <a:t>initializing an executive resource used to synchronize access to bus resources.</a:t>
            </a:r>
          </a:p>
          <a:p>
            <a:endParaRPr lang="en-IN" dirty="0"/>
          </a:p>
        </p:txBody>
      </p:sp>
    </p:spTree>
    <p:extLst>
      <p:ext uri="{BB962C8B-B14F-4D97-AF65-F5344CB8AC3E}">
        <p14:creationId xmlns:p14="http://schemas.microsoft.com/office/powerpoint/2010/main" val="3504477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Overview-</a:t>
            </a:r>
            <a:r>
              <a:rPr lang="en-US" sz="3600" dirty="0" smtClean="0"/>
              <a:t>We divide the entire study into</a:t>
            </a:r>
            <a:r>
              <a:rPr lang="en-US" dirty="0" smtClean="0"/>
              <a:t/>
            </a:r>
            <a:br>
              <a:rPr lang="en-US" dirty="0" smtClean="0"/>
            </a:br>
            <a:r>
              <a:rPr lang="en-US" dirty="0" smtClean="0"/>
              <a:t>		</a:t>
            </a:r>
            <a:endParaRPr lang="en-IN" dirty="0"/>
          </a:p>
        </p:txBody>
      </p:sp>
      <p:sp>
        <p:nvSpPr>
          <p:cNvPr id="3" name="Content Placeholder 2"/>
          <p:cNvSpPr>
            <a:spLocks noGrp="1"/>
          </p:cNvSpPr>
          <p:nvPr>
            <p:ph sz="half" idx="1"/>
          </p:nvPr>
        </p:nvSpPr>
        <p:spPr/>
        <p:txBody>
          <a:bodyPr>
            <a:normAutofit fontScale="92500" lnSpcReduction="10000"/>
          </a:bodyPr>
          <a:lstStyle/>
          <a:p>
            <a:pPr marL="514350" indent="-514350">
              <a:buFont typeface="+mj-lt"/>
              <a:buAutoNum type="arabicParenR"/>
            </a:pPr>
            <a:r>
              <a:rPr lang="en-US" dirty="0" smtClean="0"/>
              <a:t> Concepts and Tools</a:t>
            </a:r>
          </a:p>
          <a:p>
            <a:pPr marL="514350" indent="-514350">
              <a:buFont typeface="+mj-lt"/>
              <a:buAutoNum type="arabicParenR"/>
            </a:pPr>
            <a:r>
              <a:rPr lang="en-US" dirty="0" smtClean="0"/>
              <a:t>System Architecture</a:t>
            </a:r>
          </a:p>
          <a:p>
            <a:pPr marL="514350" indent="-514350">
              <a:buFont typeface="+mj-lt"/>
              <a:buAutoNum type="arabicParenR"/>
            </a:pPr>
            <a:r>
              <a:rPr lang="en-US" dirty="0" smtClean="0"/>
              <a:t>System Mechanism</a:t>
            </a:r>
          </a:p>
          <a:p>
            <a:pPr marL="514350" indent="-514350">
              <a:buFont typeface="+mj-lt"/>
              <a:buAutoNum type="arabicParenR"/>
            </a:pPr>
            <a:r>
              <a:rPr lang="en-US" dirty="0" smtClean="0"/>
              <a:t>Management Mechanisms</a:t>
            </a:r>
          </a:p>
          <a:p>
            <a:pPr marL="514350" indent="-514350">
              <a:buFont typeface="+mj-lt"/>
              <a:buAutoNum type="arabicParenR"/>
            </a:pPr>
            <a:r>
              <a:rPr lang="en-US" dirty="0" smtClean="0"/>
              <a:t>Process, Threads and Jobs</a:t>
            </a:r>
          </a:p>
          <a:p>
            <a:pPr marL="514350" indent="-514350">
              <a:buFont typeface="+mj-lt"/>
              <a:buAutoNum type="arabicParenR"/>
            </a:pPr>
            <a:r>
              <a:rPr lang="en-US" dirty="0" smtClean="0"/>
              <a:t>Security</a:t>
            </a:r>
          </a:p>
          <a:p>
            <a:pPr marL="514350" indent="-514350">
              <a:buFont typeface="+mj-lt"/>
              <a:buAutoNum type="arabicParenR"/>
            </a:pPr>
            <a:r>
              <a:rPr lang="en-US" dirty="0" smtClean="0"/>
              <a:t>Networking</a:t>
            </a:r>
            <a:endParaRPr lang="en-IN" dirty="0"/>
          </a:p>
        </p:txBody>
      </p:sp>
      <p:sp>
        <p:nvSpPr>
          <p:cNvPr id="4" name="Content Placeholder 3"/>
          <p:cNvSpPr>
            <a:spLocks noGrp="1"/>
          </p:cNvSpPr>
          <p:nvPr>
            <p:ph sz="half" idx="2"/>
          </p:nvPr>
        </p:nvSpPr>
        <p:spPr/>
        <p:txBody>
          <a:bodyPr>
            <a:normAutofit fontScale="92500" lnSpcReduction="10000"/>
          </a:bodyPr>
          <a:lstStyle/>
          <a:p>
            <a:pPr marL="514350" indent="-514350">
              <a:buAutoNum type="arabicParenR" startAt="8"/>
            </a:pPr>
            <a:r>
              <a:rPr lang="en-US" dirty="0" smtClean="0"/>
              <a:t>I/O System</a:t>
            </a:r>
          </a:p>
          <a:p>
            <a:pPr marL="514350" indent="-514350">
              <a:buAutoNum type="arabicParenR" startAt="8"/>
            </a:pPr>
            <a:r>
              <a:rPr lang="en-US" dirty="0" smtClean="0"/>
              <a:t>Storage Management</a:t>
            </a:r>
          </a:p>
          <a:p>
            <a:pPr marL="514350" indent="-514350">
              <a:buAutoNum type="arabicParenR" startAt="8"/>
            </a:pPr>
            <a:r>
              <a:rPr lang="en-US" dirty="0" smtClean="0"/>
              <a:t>Memory Management</a:t>
            </a:r>
          </a:p>
          <a:p>
            <a:pPr marL="514350" indent="-514350">
              <a:buAutoNum type="arabicParenR" startAt="8"/>
            </a:pPr>
            <a:r>
              <a:rPr lang="en-US" dirty="0" smtClean="0"/>
              <a:t>Cache Manager</a:t>
            </a:r>
          </a:p>
          <a:p>
            <a:pPr marL="514350" indent="-514350">
              <a:buAutoNum type="arabicParenR" startAt="8"/>
            </a:pPr>
            <a:r>
              <a:rPr lang="en-US" dirty="0" smtClean="0"/>
              <a:t>File Systems</a:t>
            </a:r>
          </a:p>
          <a:p>
            <a:pPr marL="514350" indent="-514350">
              <a:buAutoNum type="arabicParenR" startAt="8"/>
            </a:pPr>
            <a:r>
              <a:rPr lang="en-US" dirty="0" smtClean="0"/>
              <a:t>Startup and Shutdown</a:t>
            </a:r>
          </a:p>
          <a:p>
            <a:pPr marL="514350" indent="-514350">
              <a:buAutoNum type="arabicParenR" startAt="8"/>
            </a:pPr>
            <a:r>
              <a:rPr lang="en-US" dirty="0" smtClean="0"/>
              <a:t>Crash Dump Analysis</a:t>
            </a:r>
          </a:p>
          <a:p>
            <a:pPr marL="0" indent="0">
              <a:buNone/>
            </a:pPr>
            <a:endParaRPr lang="en-IN" dirty="0"/>
          </a:p>
        </p:txBody>
      </p:sp>
    </p:spTree>
    <p:extLst>
      <p:ext uri="{BB962C8B-B14F-4D97-AF65-F5344CB8AC3E}">
        <p14:creationId xmlns:p14="http://schemas.microsoft.com/office/powerpoint/2010/main" val="36071674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1434" y="865189"/>
            <a:ext cx="8898466" cy="3880772"/>
          </a:xfrm>
        </p:spPr>
        <p:txBody>
          <a:bodyPr>
            <a:normAutofit/>
          </a:bodyPr>
          <a:lstStyle/>
          <a:p>
            <a:r>
              <a:rPr lang="en-IN" sz="2400" dirty="0">
                <a:latin typeface="Times New Roman" panose="02020603050405020304" pitchFamily="18" charset="0"/>
                <a:cs typeface="Times New Roman" panose="02020603050405020304" pitchFamily="18" charset="0"/>
              </a:rPr>
              <a:t>When control returns to </a:t>
            </a:r>
            <a:r>
              <a:rPr lang="en-IN" sz="2400" i="1" dirty="0">
                <a:latin typeface="Times New Roman" panose="02020603050405020304" pitchFamily="18" charset="0"/>
                <a:cs typeface="Times New Roman" panose="02020603050405020304" pitchFamily="18" charset="0"/>
              </a:rPr>
              <a:t>KiInitializeKernel</a:t>
            </a:r>
            <a:r>
              <a:rPr lang="en-IN" sz="2400" dirty="0">
                <a:latin typeface="Times New Roman" panose="02020603050405020304" pitchFamily="18" charset="0"/>
                <a:cs typeface="Times New Roman" panose="02020603050405020304" pitchFamily="18" charset="0"/>
              </a:rPr>
              <a:t>, the last step is to allocate the DPC stack for the </a:t>
            </a:r>
            <a:r>
              <a:rPr lang="en-IN" sz="2400" dirty="0" smtClean="0">
                <a:latin typeface="Times New Roman" panose="02020603050405020304" pitchFamily="18" charset="0"/>
                <a:cs typeface="Times New Roman" panose="02020603050405020304" pitchFamily="18" charset="0"/>
              </a:rPr>
              <a:t>current processor </a:t>
            </a:r>
            <a:r>
              <a:rPr lang="en-IN" sz="2400" dirty="0">
                <a:latin typeface="Times New Roman" panose="02020603050405020304" pitchFamily="18" charset="0"/>
                <a:cs typeface="Times New Roman" panose="02020603050405020304" pitchFamily="18" charset="0"/>
              </a:rPr>
              <a:t>and the I/O privilege map save area (on x86 systems only), after which control proceeds </a:t>
            </a:r>
            <a:r>
              <a:rPr lang="en-IN" sz="2400" dirty="0" smtClean="0">
                <a:latin typeface="Times New Roman" panose="02020603050405020304" pitchFamily="18" charset="0"/>
                <a:cs typeface="Times New Roman" panose="02020603050405020304" pitchFamily="18" charset="0"/>
              </a:rPr>
              <a:t>to the </a:t>
            </a:r>
            <a:r>
              <a:rPr lang="en-IN" sz="2400" i="1" dirty="0">
                <a:latin typeface="Times New Roman" panose="02020603050405020304" pitchFamily="18" charset="0"/>
                <a:cs typeface="Times New Roman" panose="02020603050405020304" pitchFamily="18" charset="0"/>
              </a:rPr>
              <a:t>Idle </a:t>
            </a:r>
            <a:r>
              <a:rPr lang="en-IN" sz="2400" dirty="0">
                <a:latin typeface="Times New Roman" panose="02020603050405020304" pitchFamily="18" charset="0"/>
                <a:cs typeface="Times New Roman" panose="02020603050405020304" pitchFamily="18" charset="0"/>
              </a:rPr>
              <a:t>loop, which then causes the system thread created in step 3 of the previous process </a:t>
            </a:r>
            <a:r>
              <a:rPr lang="en-IN" sz="2400" dirty="0" smtClean="0">
                <a:latin typeface="Times New Roman" panose="02020603050405020304" pitchFamily="18" charset="0"/>
                <a:cs typeface="Times New Roman" panose="02020603050405020304" pitchFamily="18" charset="0"/>
              </a:rPr>
              <a:t>description to </a:t>
            </a:r>
            <a:r>
              <a:rPr lang="en-IN" sz="2400" dirty="0">
                <a:latin typeface="Times New Roman" panose="02020603050405020304" pitchFamily="18" charset="0"/>
                <a:cs typeface="Times New Roman" panose="02020603050405020304" pitchFamily="18" charset="0"/>
              </a:rPr>
              <a:t>begin executing phase 1.</a:t>
            </a:r>
          </a:p>
        </p:txBody>
      </p:sp>
    </p:spTree>
    <p:extLst>
      <p:ext uri="{BB962C8B-B14F-4D97-AF65-F5344CB8AC3E}">
        <p14:creationId xmlns:p14="http://schemas.microsoft.com/office/powerpoint/2010/main" val="2058398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381878"/>
            <a:ext cx="10337800" cy="837322"/>
          </a:xfrm>
        </p:spPr>
        <p:txBody>
          <a:bodyPr>
            <a:normAutofit fontScale="90000"/>
          </a:bodyPr>
          <a:lstStyle/>
          <a:p>
            <a:r>
              <a:rPr lang="en-IN" dirty="0"/>
              <a:t>Phase 1 consists of the following steps:</a:t>
            </a:r>
          </a:p>
        </p:txBody>
      </p:sp>
      <p:sp>
        <p:nvSpPr>
          <p:cNvPr id="3" name="Content Placeholder 2"/>
          <p:cNvSpPr>
            <a:spLocks noGrp="1"/>
          </p:cNvSpPr>
          <p:nvPr>
            <p:ph sz="half" idx="1"/>
          </p:nvPr>
        </p:nvSpPr>
        <p:spPr>
          <a:xfrm>
            <a:off x="241300" y="1405200"/>
            <a:ext cx="5486400" cy="4385999"/>
          </a:xfrm>
        </p:spPr>
        <p:txBody>
          <a:bodyPr>
            <a:normAutofit fontScale="85000" lnSpcReduction="10000"/>
          </a:bodyPr>
          <a:lstStyle/>
          <a:p>
            <a:r>
              <a:rPr lang="en-IN" dirty="0"/>
              <a:t>1. </a:t>
            </a:r>
            <a:r>
              <a:rPr lang="en-IN" b="1" i="1" u="sng" dirty="0"/>
              <a:t>Phase1InitializationDiscard</a:t>
            </a:r>
            <a:r>
              <a:rPr lang="en-IN" dirty="0"/>
              <a:t>, which, as the name implies, discards the code that is part of </a:t>
            </a:r>
            <a:r>
              <a:rPr lang="en-IN" dirty="0" smtClean="0"/>
              <a:t>the INIT </a:t>
            </a:r>
            <a:r>
              <a:rPr lang="en-IN" dirty="0"/>
              <a:t>section of the kernel image in order to preserve memory.</a:t>
            </a:r>
          </a:p>
          <a:p>
            <a:r>
              <a:rPr lang="en-IN" dirty="0"/>
              <a:t>2. The initialization </a:t>
            </a:r>
            <a:r>
              <a:rPr lang="en-IN" b="1" u="sng" dirty="0"/>
              <a:t>thread sets its priority to 31</a:t>
            </a:r>
            <a:r>
              <a:rPr lang="en-IN" dirty="0"/>
              <a:t>, the highest possible, in order </a:t>
            </a:r>
            <a:r>
              <a:rPr lang="en-IN" b="1" u="sng" dirty="0"/>
              <a:t>to </a:t>
            </a:r>
            <a:r>
              <a:rPr lang="en-IN" b="1" u="sng" dirty="0" smtClean="0"/>
              <a:t>prevent </a:t>
            </a:r>
            <a:r>
              <a:rPr lang="en-IN" b="1" u="sng" dirty="0" smtClean="0"/>
              <a:t>pre-emption</a:t>
            </a:r>
            <a:r>
              <a:rPr lang="en-IN" dirty="0"/>
              <a:t>.</a:t>
            </a:r>
          </a:p>
          <a:p>
            <a:r>
              <a:rPr lang="en-IN" dirty="0"/>
              <a:t>3. The NUMA/group topology </a:t>
            </a:r>
            <a:r>
              <a:rPr lang="en-IN" b="1" u="sng" dirty="0"/>
              <a:t>relationships are created</a:t>
            </a:r>
            <a:r>
              <a:rPr lang="en-IN" dirty="0"/>
              <a:t>, in which the system tries to come </a:t>
            </a:r>
            <a:r>
              <a:rPr lang="en-IN" dirty="0" smtClean="0"/>
              <a:t>up with </a:t>
            </a:r>
            <a:r>
              <a:rPr lang="en-IN" dirty="0"/>
              <a:t>the most optimized mapping between logical processors and processor groups, </a:t>
            </a:r>
            <a:r>
              <a:rPr lang="en-IN" dirty="0" smtClean="0"/>
              <a:t>taking into </a:t>
            </a:r>
            <a:r>
              <a:rPr lang="en-IN" dirty="0"/>
              <a:t>account NUMA localities and distances, unless overridden by the relevant BCD settings</a:t>
            </a:r>
            <a:r>
              <a:rPr lang="en-IN" dirty="0" smtClean="0"/>
              <a:t>.</a:t>
            </a:r>
          </a:p>
          <a:p>
            <a:r>
              <a:rPr lang="en-IN" dirty="0"/>
              <a:t>4. </a:t>
            </a:r>
            <a:r>
              <a:rPr lang="en-IN" b="1" i="1" u="sng" dirty="0"/>
              <a:t>HalInitSystem </a:t>
            </a:r>
            <a:r>
              <a:rPr lang="en-IN" b="1" u="sng" dirty="0"/>
              <a:t>prepares the system to accept interrupts </a:t>
            </a:r>
            <a:r>
              <a:rPr lang="en-IN" dirty="0"/>
              <a:t>from devices and to enable interrupts.</a:t>
            </a:r>
          </a:p>
        </p:txBody>
      </p:sp>
      <p:sp>
        <p:nvSpPr>
          <p:cNvPr id="4" name="Content Placeholder 3"/>
          <p:cNvSpPr>
            <a:spLocks noGrp="1"/>
          </p:cNvSpPr>
          <p:nvPr>
            <p:ph sz="half" idx="2"/>
          </p:nvPr>
        </p:nvSpPr>
        <p:spPr>
          <a:xfrm>
            <a:off x="6134100" y="1405200"/>
            <a:ext cx="5969000" cy="4385999"/>
          </a:xfrm>
        </p:spPr>
        <p:txBody>
          <a:bodyPr>
            <a:normAutofit fontScale="85000" lnSpcReduction="10000"/>
          </a:bodyPr>
          <a:lstStyle/>
          <a:p>
            <a:r>
              <a:rPr lang="en-IN" dirty="0" smtClean="0"/>
              <a:t>5</a:t>
            </a:r>
            <a:r>
              <a:rPr lang="en-IN" dirty="0"/>
              <a:t>. The </a:t>
            </a:r>
            <a:r>
              <a:rPr lang="en-IN" b="1" u="sng" dirty="0"/>
              <a:t>boot video driver is called</a:t>
            </a:r>
            <a:r>
              <a:rPr lang="en-IN" dirty="0"/>
              <a:t>, which in turn displays the Windows </a:t>
            </a:r>
            <a:r>
              <a:rPr lang="en-IN" dirty="0" smtClean="0"/>
              <a:t>start-up </a:t>
            </a:r>
            <a:r>
              <a:rPr lang="en-IN" dirty="0"/>
              <a:t>screen, which </a:t>
            </a:r>
            <a:r>
              <a:rPr lang="en-IN" dirty="0" smtClean="0"/>
              <a:t>by default </a:t>
            </a:r>
            <a:r>
              <a:rPr lang="en-IN" dirty="0"/>
              <a:t>consists of a black screen and a progress bar. If the </a:t>
            </a:r>
            <a:r>
              <a:rPr lang="en-IN" i="1" dirty="0"/>
              <a:t>quietboot </a:t>
            </a:r>
            <a:r>
              <a:rPr lang="en-IN" dirty="0"/>
              <a:t>boot option was </a:t>
            </a:r>
            <a:r>
              <a:rPr lang="en-IN" dirty="0" smtClean="0"/>
              <a:t>used, this </a:t>
            </a:r>
            <a:r>
              <a:rPr lang="en-IN" dirty="0"/>
              <a:t>step will not occur.</a:t>
            </a:r>
          </a:p>
          <a:p>
            <a:r>
              <a:rPr lang="en-IN" dirty="0"/>
              <a:t>6. The </a:t>
            </a:r>
            <a:r>
              <a:rPr lang="en-IN" b="1" u="sng" dirty="0"/>
              <a:t>kernel builds various strings and version information</a:t>
            </a:r>
            <a:r>
              <a:rPr lang="en-IN" dirty="0"/>
              <a:t>, which are displayed on the </a:t>
            </a:r>
            <a:r>
              <a:rPr lang="en-IN" dirty="0" smtClean="0"/>
              <a:t>boot screen </a:t>
            </a:r>
            <a:r>
              <a:rPr lang="en-IN" dirty="0"/>
              <a:t>through Bootvid if the </a:t>
            </a:r>
            <a:r>
              <a:rPr lang="en-IN" i="1" dirty="0"/>
              <a:t>sos </a:t>
            </a:r>
            <a:r>
              <a:rPr lang="en-IN" dirty="0"/>
              <a:t>boot option was enabled. This includes the full version </a:t>
            </a:r>
            <a:r>
              <a:rPr lang="en-IN" dirty="0" smtClean="0"/>
              <a:t>information, number </a:t>
            </a:r>
            <a:r>
              <a:rPr lang="en-IN" dirty="0"/>
              <a:t>of processors supported, and amount of memory supported.</a:t>
            </a:r>
          </a:p>
          <a:p>
            <a:r>
              <a:rPr lang="en-IN" dirty="0"/>
              <a:t>7. The </a:t>
            </a:r>
            <a:r>
              <a:rPr lang="en-IN" b="1" u="sng" dirty="0"/>
              <a:t>power manager’s initialization </a:t>
            </a:r>
            <a:r>
              <a:rPr lang="en-IN" dirty="0"/>
              <a:t>is called.</a:t>
            </a:r>
          </a:p>
          <a:p>
            <a:r>
              <a:rPr lang="en-IN" dirty="0"/>
              <a:t>8. </a:t>
            </a:r>
            <a:r>
              <a:rPr lang="en-IN" b="1" u="sng" dirty="0"/>
              <a:t>The system time </a:t>
            </a:r>
            <a:r>
              <a:rPr lang="en-IN" dirty="0"/>
              <a:t>is initialized (by calling </a:t>
            </a:r>
            <a:r>
              <a:rPr lang="en-IN" i="1" dirty="0"/>
              <a:t>HalQueryRealTimeClock</a:t>
            </a:r>
            <a:r>
              <a:rPr lang="en-IN" dirty="0"/>
              <a:t>) and then stored as the </a:t>
            </a:r>
            <a:r>
              <a:rPr lang="en-IN" dirty="0" smtClean="0"/>
              <a:t>time the </a:t>
            </a:r>
            <a:r>
              <a:rPr lang="en-IN" dirty="0"/>
              <a:t>system booted.</a:t>
            </a:r>
          </a:p>
        </p:txBody>
      </p:sp>
    </p:spTree>
    <p:extLst>
      <p:ext uri="{BB962C8B-B14F-4D97-AF65-F5344CB8AC3E}">
        <p14:creationId xmlns:p14="http://schemas.microsoft.com/office/powerpoint/2010/main" val="520123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8900" y="228600"/>
            <a:ext cx="5981700" cy="6438900"/>
          </a:xfrm>
        </p:spPr>
        <p:txBody>
          <a:bodyPr>
            <a:noAutofit/>
          </a:bodyPr>
          <a:lstStyle/>
          <a:p>
            <a:r>
              <a:rPr lang="en-IN" sz="1600" dirty="0">
                <a:latin typeface="Times New Roman" panose="02020603050405020304" pitchFamily="18" charset="0"/>
                <a:cs typeface="Times New Roman" panose="02020603050405020304" pitchFamily="18" charset="0"/>
              </a:rPr>
              <a:t>9. </a:t>
            </a:r>
            <a:r>
              <a:rPr lang="en-IN" sz="1600" b="1" u="sng" dirty="0">
                <a:latin typeface="Times New Roman" panose="02020603050405020304" pitchFamily="18" charset="0"/>
                <a:cs typeface="Times New Roman" panose="02020603050405020304" pitchFamily="18" charset="0"/>
              </a:rPr>
              <a:t>On a multiprocessor system</a:t>
            </a:r>
            <a:r>
              <a:rPr lang="en-IN" sz="1600" dirty="0">
                <a:latin typeface="Times New Roman" panose="02020603050405020304" pitchFamily="18" charset="0"/>
                <a:cs typeface="Times New Roman" panose="02020603050405020304" pitchFamily="18" charset="0"/>
              </a:rPr>
              <a:t>, </a:t>
            </a:r>
            <a:r>
              <a:rPr lang="en-IN" sz="1600" b="1" u="sng" dirty="0">
                <a:latin typeface="Times New Roman" panose="02020603050405020304" pitchFamily="18" charset="0"/>
                <a:cs typeface="Times New Roman" panose="02020603050405020304" pitchFamily="18" charset="0"/>
              </a:rPr>
              <a:t>the remaining processors are initialized by </a:t>
            </a:r>
            <a:r>
              <a:rPr lang="en-IN" sz="1600" b="1" i="1" u="sng" dirty="0" smtClean="0">
                <a:latin typeface="Times New Roman" panose="02020603050405020304" pitchFamily="18" charset="0"/>
                <a:cs typeface="Times New Roman" panose="02020603050405020304" pitchFamily="18" charset="0"/>
              </a:rPr>
              <a:t>KeStartAllProcessors </a:t>
            </a:r>
            <a:r>
              <a:rPr lang="en-IN" sz="1600" dirty="0" smtClean="0">
                <a:latin typeface="Times New Roman" panose="02020603050405020304" pitchFamily="18" charset="0"/>
                <a:cs typeface="Times New Roman" panose="02020603050405020304" pitchFamily="18" charset="0"/>
              </a:rPr>
              <a:t>and </a:t>
            </a:r>
            <a:r>
              <a:rPr lang="en-IN" sz="1600" i="1" dirty="0" smtClean="0">
                <a:latin typeface="Times New Roman" panose="02020603050405020304" pitchFamily="18" charset="0"/>
                <a:cs typeface="Times New Roman" panose="02020603050405020304" pitchFamily="18" charset="0"/>
              </a:rPr>
              <a:t>HalAllProcessorsStarted</a:t>
            </a:r>
            <a:r>
              <a:rPr lang="en-IN" sz="1600" dirty="0" smtClean="0">
                <a:latin typeface="Times New Roman" panose="02020603050405020304" pitchFamily="18" charset="0"/>
                <a:cs typeface="Times New Roman" panose="02020603050405020304" pitchFamily="18" charset="0"/>
              </a:rPr>
              <a:t>. The </a:t>
            </a:r>
            <a:r>
              <a:rPr lang="en-IN" sz="1600" dirty="0">
                <a:latin typeface="Times New Roman" panose="02020603050405020304" pitchFamily="18" charset="0"/>
                <a:cs typeface="Times New Roman" panose="02020603050405020304" pitchFamily="18" charset="0"/>
              </a:rPr>
              <a:t>number of processors that will be initialized and </a:t>
            </a:r>
            <a:r>
              <a:rPr lang="en-IN" sz="1600" dirty="0" smtClean="0">
                <a:latin typeface="Times New Roman" panose="02020603050405020304" pitchFamily="18" charset="0"/>
                <a:cs typeface="Times New Roman" panose="02020603050405020304" pitchFamily="18" charset="0"/>
              </a:rPr>
              <a:t>supported depends </a:t>
            </a:r>
            <a:r>
              <a:rPr lang="en-IN" sz="1600" dirty="0">
                <a:latin typeface="Times New Roman" panose="02020603050405020304" pitchFamily="18" charset="0"/>
                <a:cs typeface="Times New Roman" panose="02020603050405020304" pitchFamily="18" charset="0"/>
              </a:rPr>
              <a:t>on a combination of the actual physical count, the licensing information for </a:t>
            </a:r>
            <a:r>
              <a:rPr lang="en-IN" sz="1600" dirty="0" smtClean="0">
                <a:latin typeface="Times New Roman" panose="02020603050405020304" pitchFamily="18" charset="0"/>
                <a:cs typeface="Times New Roman" panose="02020603050405020304" pitchFamily="18" charset="0"/>
              </a:rPr>
              <a:t>the installed </a:t>
            </a:r>
            <a:r>
              <a:rPr lang="en-IN" sz="1600" dirty="0">
                <a:latin typeface="Times New Roman" panose="02020603050405020304" pitchFamily="18" charset="0"/>
                <a:cs typeface="Times New Roman" panose="02020603050405020304" pitchFamily="18" charset="0"/>
              </a:rPr>
              <a:t>SKU of Windows, boot options such as </a:t>
            </a:r>
            <a:r>
              <a:rPr lang="en-IN" sz="1600" i="1" dirty="0">
                <a:latin typeface="Times New Roman" panose="02020603050405020304" pitchFamily="18" charset="0"/>
                <a:cs typeface="Times New Roman" panose="02020603050405020304" pitchFamily="18" charset="0"/>
              </a:rPr>
              <a:t>numproc </a:t>
            </a:r>
            <a:r>
              <a:rPr lang="en-IN" sz="1600" dirty="0">
                <a:latin typeface="Times New Roman" panose="02020603050405020304" pitchFamily="18" charset="0"/>
                <a:cs typeface="Times New Roman" panose="02020603050405020304" pitchFamily="18" charset="0"/>
              </a:rPr>
              <a:t>and </a:t>
            </a:r>
            <a:r>
              <a:rPr lang="en-IN" sz="1600" i="1" dirty="0">
                <a:latin typeface="Times New Roman" panose="02020603050405020304" pitchFamily="18" charset="0"/>
                <a:cs typeface="Times New Roman" panose="02020603050405020304" pitchFamily="18" charset="0"/>
              </a:rPr>
              <a:t>onecpu</a:t>
            </a:r>
            <a:r>
              <a:rPr lang="en-IN" sz="1600" dirty="0">
                <a:latin typeface="Times New Roman" panose="02020603050405020304" pitchFamily="18" charset="0"/>
                <a:cs typeface="Times New Roman" panose="02020603050405020304" pitchFamily="18" charset="0"/>
              </a:rPr>
              <a:t>, and whether </a:t>
            </a:r>
            <a:r>
              <a:rPr lang="en-IN" sz="1600" dirty="0" smtClean="0">
                <a:latin typeface="Times New Roman" panose="02020603050405020304" pitchFamily="18" charset="0"/>
                <a:cs typeface="Times New Roman" panose="02020603050405020304" pitchFamily="18" charset="0"/>
              </a:rPr>
              <a:t>dynamic partitioning </a:t>
            </a:r>
            <a:r>
              <a:rPr lang="en-IN" sz="1600" dirty="0">
                <a:latin typeface="Times New Roman" panose="02020603050405020304" pitchFamily="18" charset="0"/>
                <a:cs typeface="Times New Roman" panose="02020603050405020304" pitchFamily="18" charset="0"/>
              </a:rPr>
              <a:t>is enabled (server systems only). After all the available processors have </a:t>
            </a:r>
            <a:r>
              <a:rPr lang="en-IN" sz="1600" dirty="0" smtClean="0">
                <a:latin typeface="Times New Roman" panose="02020603050405020304" pitchFamily="18" charset="0"/>
                <a:cs typeface="Times New Roman" panose="02020603050405020304" pitchFamily="18" charset="0"/>
              </a:rPr>
              <a:t>initialized, the </a:t>
            </a:r>
            <a:r>
              <a:rPr lang="en-IN" sz="1600" dirty="0">
                <a:latin typeface="Times New Roman" panose="02020603050405020304" pitchFamily="18" charset="0"/>
                <a:cs typeface="Times New Roman" panose="02020603050405020304" pitchFamily="18" charset="0"/>
              </a:rPr>
              <a:t>affinity of the system process is updated to include all processors.</a:t>
            </a:r>
          </a:p>
          <a:p>
            <a:r>
              <a:rPr lang="en-IN" sz="1600" dirty="0">
                <a:latin typeface="Times New Roman" panose="02020603050405020304" pitchFamily="18" charset="0"/>
                <a:cs typeface="Times New Roman" panose="02020603050405020304" pitchFamily="18" charset="0"/>
              </a:rPr>
              <a:t>10. </a:t>
            </a:r>
            <a:r>
              <a:rPr lang="en-IN" sz="1600" b="1" u="sng" dirty="0">
                <a:latin typeface="Times New Roman" panose="02020603050405020304" pitchFamily="18" charset="0"/>
                <a:cs typeface="Times New Roman" panose="02020603050405020304" pitchFamily="18" charset="0"/>
              </a:rPr>
              <a:t>The object manager creates the namespace root directory </a:t>
            </a:r>
            <a:r>
              <a:rPr lang="en-IN" sz="1600" dirty="0">
                <a:latin typeface="Times New Roman" panose="02020603050405020304" pitchFamily="18" charset="0"/>
                <a:cs typeface="Times New Roman" panose="02020603050405020304" pitchFamily="18" charset="0"/>
              </a:rPr>
              <a:t>(\), \ObjectTypes directory, and </a:t>
            </a:r>
            <a:r>
              <a:rPr lang="en-IN" sz="1600" dirty="0" smtClean="0">
                <a:latin typeface="Times New Roman" panose="02020603050405020304" pitchFamily="18" charset="0"/>
                <a:cs typeface="Times New Roman" panose="02020603050405020304" pitchFamily="18" charset="0"/>
              </a:rPr>
              <a:t>the DOS </a:t>
            </a:r>
            <a:r>
              <a:rPr lang="en-IN" sz="1600" dirty="0">
                <a:latin typeface="Times New Roman" panose="02020603050405020304" pitchFamily="18" charset="0"/>
                <a:cs typeface="Times New Roman" panose="02020603050405020304" pitchFamily="18" charset="0"/>
              </a:rPr>
              <a:t>device name mapping directory (\Global??). It then creates the \DosDevices symbolic </a:t>
            </a:r>
            <a:r>
              <a:rPr lang="en-IN" sz="1600" dirty="0" smtClean="0">
                <a:latin typeface="Times New Roman" panose="02020603050405020304" pitchFamily="18" charset="0"/>
                <a:cs typeface="Times New Roman" panose="02020603050405020304" pitchFamily="18" charset="0"/>
              </a:rPr>
              <a:t>link that </a:t>
            </a:r>
            <a:r>
              <a:rPr lang="en-IN" sz="1600" dirty="0">
                <a:latin typeface="Times New Roman" panose="02020603050405020304" pitchFamily="18" charset="0"/>
                <a:cs typeface="Times New Roman" panose="02020603050405020304" pitchFamily="18" charset="0"/>
              </a:rPr>
              <a:t>points at the Windows subsystem device name mapping directory.</a:t>
            </a:r>
          </a:p>
          <a:p>
            <a:r>
              <a:rPr lang="en-IN" sz="1600" dirty="0">
                <a:latin typeface="Times New Roman" panose="02020603050405020304" pitchFamily="18" charset="0"/>
                <a:cs typeface="Times New Roman" panose="02020603050405020304" pitchFamily="18" charset="0"/>
              </a:rPr>
              <a:t>11. The executive is called to </a:t>
            </a:r>
            <a:r>
              <a:rPr lang="en-IN" sz="1600" b="1" u="sng" dirty="0">
                <a:latin typeface="Times New Roman" panose="02020603050405020304" pitchFamily="18" charset="0"/>
                <a:cs typeface="Times New Roman" panose="02020603050405020304" pitchFamily="18" charset="0"/>
              </a:rPr>
              <a:t>create the executive object types, including semaphore, </a:t>
            </a:r>
            <a:r>
              <a:rPr lang="en-IN" sz="1600" b="1" u="sng" dirty="0" smtClean="0">
                <a:latin typeface="Times New Roman" panose="02020603050405020304" pitchFamily="18" charset="0"/>
                <a:cs typeface="Times New Roman" panose="02020603050405020304" pitchFamily="18" charset="0"/>
              </a:rPr>
              <a:t>mutex, event</a:t>
            </a:r>
            <a:r>
              <a:rPr lang="en-IN" sz="1600" b="1" u="sng" dirty="0">
                <a:latin typeface="Times New Roman" panose="02020603050405020304" pitchFamily="18" charset="0"/>
                <a:cs typeface="Times New Roman" panose="02020603050405020304" pitchFamily="18" charset="0"/>
              </a:rPr>
              <a:t>, and timer.</a:t>
            </a:r>
          </a:p>
          <a:p>
            <a:r>
              <a:rPr lang="en-IN" sz="1600" dirty="0">
                <a:latin typeface="Times New Roman" panose="02020603050405020304" pitchFamily="18" charset="0"/>
                <a:cs typeface="Times New Roman" panose="02020603050405020304" pitchFamily="18" charset="0"/>
              </a:rPr>
              <a:t>12. The I/O manager is called </a:t>
            </a:r>
            <a:r>
              <a:rPr lang="en-IN" sz="1600" b="1" u="sng" dirty="0">
                <a:latin typeface="Times New Roman" panose="02020603050405020304" pitchFamily="18" charset="0"/>
                <a:cs typeface="Times New Roman" panose="02020603050405020304" pitchFamily="18" charset="0"/>
              </a:rPr>
              <a:t>to create the I/O manager object types, including device, </a:t>
            </a:r>
            <a:r>
              <a:rPr lang="en-IN" sz="1600" b="1" u="sng" dirty="0" smtClean="0">
                <a:latin typeface="Times New Roman" panose="02020603050405020304" pitchFamily="18" charset="0"/>
                <a:cs typeface="Times New Roman" panose="02020603050405020304" pitchFamily="18" charset="0"/>
              </a:rPr>
              <a:t>driver, controller</a:t>
            </a:r>
            <a:r>
              <a:rPr lang="en-IN" sz="1600" b="1" u="sng" dirty="0">
                <a:latin typeface="Times New Roman" panose="02020603050405020304" pitchFamily="18" charset="0"/>
                <a:cs typeface="Times New Roman" panose="02020603050405020304" pitchFamily="18" charset="0"/>
              </a:rPr>
              <a:t>, adapter, and file objects.</a:t>
            </a:r>
          </a:p>
        </p:txBody>
      </p:sp>
      <p:sp>
        <p:nvSpPr>
          <p:cNvPr id="4" name="Content Placeholder 3"/>
          <p:cNvSpPr>
            <a:spLocks noGrp="1"/>
          </p:cNvSpPr>
          <p:nvPr>
            <p:ph sz="half" idx="2"/>
          </p:nvPr>
        </p:nvSpPr>
        <p:spPr>
          <a:xfrm>
            <a:off x="6184900" y="876299"/>
            <a:ext cx="5842000" cy="5346701"/>
          </a:xfrm>
        </p:spPr>
        <p:txBody>
          <a:bodyPr>
            <a:noAutofit/>
          </a:bodyPr>
          <a:lstStyle/>
          <a:p>
            <a:r>
              <a:rPr lang="en-IN" dirty="0">
                <a:latin typeface="Times New Roman" panose="02020603050405020304" pitchFamily="18" charset="0"/>
                <a:cs typeface="Times New Roman" panose="02020603050405020304" pitchFamily="18" charset="0"/>
              </a:rPr>
              <a:t>13. The </a:t>
            </a:r>
            <a:r>
              <a:rPr lang="en-IN" b="1" u="sng" dirty="0">
                <a:latin typeface="Times New Roman" panose="02020603050405020304" pitchFamily="18" charset="0"/>
                <a:cs typeface="Times New Roman" panose="02020603050405020304" pitchFamily="18" charset="0"/>
              </a:rPr>
              <a:t>kernel debugger </a:t>
            </a:r>
            <a:r>
              <a:rPr lang="en-IN" dirty="0">
                <a:latin typeface="Times New Roman" panose="02020603050405020304" pitchFamily="18" charset="0"/>
                <a:cs typeface="Times New Roman" panose="02020603050405020304" pitchFamily="18" charset="0"/>
              </a:rPr>
              <a:t>library finalizes initialization of debugging settings and parameters if </a:t>
            </a:r>
            <a:r>
              <a:rPr lang="en-IN" dirty="0" smtClean="0">
                <a:latin typeface="Times New Roman" panose="02020603050405020304" pitchFamily="18" charset="0"/>
                <a:cs typeface="Times New Roman" panose="02020603050405020304" pitchFamily="18" charset="0"/>
              </a:rPr>
              <a:t>the debugger </a:t>
            </a:r>
            <a:r>
              <a:rPr lang="en-IN" dirty="0">
                <a:latin typeface="Times New Roman" panose="02020603050405020304" pitchFamily="18" charset="0"/>
                <a:cs typeface="Times New Roman" panose="02020603050405020304" pitchFamily="18" charset="0"/>
              </a:rPr>
              <a:t>has not been triggered prior to this </a:t>
            </a:r>
            <a:r>
              <a:rPr lang="en-IN" dirty="0" smtClean="0">
                <a:latin typeface="Times New Roman" panose="02020603050405020304" pitchFamily="18" charset="0"/>
                <a:cs typeface="Times New Roman" panose="02020603050405020304" pitchFamily="18" charset="0"/>
              </a:rPr>
              <a:t>point.</a:t>
            </a:r>
          </a:p>
          <a:p>
            <a:r>
              <a:rPr lang="en-IN" dirty="0" smtClean="0">
                <a:latin typeface="Times New Roman" panose="02020603050405020304" pitchFamily="18" charset="0"/>
                <a:cs typeface="Times New Roman" panose="02020603050405020304" pitchFamily="18" charset="0"/>
              </a:rPr>
              <a:t>14</a:t>
            </a:r>
            <a:r>
              <a:rPr lang="en-IN" dirty="0">
                <a:latin typeface="Times New Roman" panose="02020603050405020304" pitchFamily="18" charset="0"/>
                <a:cs typeface="Times New Roman" panose="02020603050405020304" pitchFamily="18" charset="0"/>
              </a:rPr>
              <a:t>. The </a:t>
            </a:r>
            <a:r>
              <a:rPr lang="en-IN" b="1" u="sng" dirty="0">
                <a:latin typeface="Times New Roman" panose="02020603050405020304" pitchFamily="18" charset="0"/>
                <a:cs typeface="Times New Roman" panose="02020603050405020304" pitchFamily="18" charset="0"/>
              </a:rPr>
              <a:t>transaction manager </a:t>
            </a:r>
            <a:r>
              <a:rPr lang="en-IN" dirty="0">
                <a:latin typeface="Times New Roman" panose="02020603050405020304" pitchFamily="18" charset="0"/>
                <a:cs typeface="Times New Roman" panose="02020603050405020304" pitchFamily="18" charset="0"/>
              </a:rPr>
              <a:t>also creates its object types, such as the enlistment, resource </a:t>
            </a:r>
            <a:r>
              <a:rPr lang="en-IN" dirty="0" smtClean="0">
                <a:latin typeface="Times New Roman" panose="02020603050405020304" pitchFamily="18" charset="0"/>
                <a:cs typeface="Times New Roman" panose="02020603050405020304" pitchFamily="18" charset="0"/>
              </a:rPr>
              <a:t>manager, and </a:t>
            </a:r>
            <a:r>
              <a:rPr lang="en-IN" dirty="0">
                <a:latin typeface="Times New Roman" panose="02020603050405020304" pitchFamily="18" charset="0"/>
                <a:cs typeface="Times New Roman" panose="02020603050405020304" pitchFamily="18" charset="0"/>
              </a:rPr>
              <a:t>transaction manager types.</a:t>
            </a:r>
          </a:p>
          <a:p>
            <a:r>
              <a:rPr lang="en-IN" dirty="0">
                <a:latin typeface="Times New Roman" panose="02020603050405020304" pitchFamily="18" charset="0"/>
                <a:cs typeface="Times New Roman" panose="02020603050405020304" pitchFamily="18" charset="0"/>
              </a:rPr>
              <a:t>15. The kernel initializes </a:t>
            </a:r>
            <a:r>
              <a:rPr lang="en-IN" b="1" u="sng" dirty="0">
                <a:latin typeface="Times New Roman" panose="02020603050405020304" pitchFamily="18" charset="0"/>
                <a:cs typeface="Times New Roman" panose="02020603050405020304" pitchFamily="18" charset="0"/>
              </a:rPr>
              <a:t>scheduler (dispatcher)</a:t>
            </a:r>
            <a:r>
              <a:rPr lang="en-IN" dirty="0">
                <a:latin typeface="Times New Roman" panose="02020603050405020304" pitchFamily="18" charset="0"/>
                <a:cs typeface="Times New Roman" panose="02020603050405020304" pitchFamily="18" charset="0"/>
              </a:rPr>
              <a:t> data structures and the system service </a:t>
            </a:r>
            <a:r>
              <a:rPr lang="en-IN" dirty="0" smtClean="0">
                <a:latin typeface="Times New Roman" panose="02020603050405020304" pitchFamily="18" charset="0"/>
                <a:cs typeface="Times New Roman" panose="02020603050405020304" pitchFamily="18" charset="0"/>
              </a:rPr>
              <a:t>dispatch table</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16. </a:t>
            </a:r>
            <a:r>
              <a:rPr lang="en-IN" b="1" u="sng" dirty="0">
                <a:latin typeface="Times New Roman" panose="02020603050405020304" pitchFamily="18" charset="0"/>
                <a:cs typeface="Times New Roman" panose="02020603050405020304" pitchFamily="18" charset="0"/>
              </a:rPr>
              <a:t>The user-mode debugging library </a:t>
            </a:r>
            <a:r>
              <a:rPr lang="en-IN" dirty="0">
                <a:latin typeface="Times New Roman" panose="02020603050405020304" pitchFamily="18" charset="0"/>
                <a:cs typeface="Times New Roman" panose="02020603050405020304" pitchFamily="18" charset="0"/>
              </a:rPr>
              <a:t>(Dbgk) data structures are initialized.</a:t>
            </a:r>
          </a:p>
          <a:p>
            <a:r>
              <a:rPr lang="en-IN" dirty="0">
                <a:latin typeface="Times New Roman" panose="02020603050405020304" pitchFamily="18" charset="0"/>
                <a:cs typeface="Times New Roman" panose="02020603050405020304" pitchFamily="18" charset="0"/>
              </a:rPr>
              <a:t>17. If </a:t>
            </a:r>
            <a:r>
              <a:rPr lang="en-IN" b="1" u="sng" dirty="0">
                <a:latin typeface="Times New Roman" panose="02020603050405020304" pitchFamily="18" charset="0"/>
                <a:cs typeface="Times New Roman" panose="02020603050405020304" pitchFamily="18" charset="0"/>
              </a:rPr>
              <a:t>Driver Verifier is enabled</a:t>
            </a:r>
            <a:r>
              <a:rPr lang="en-IN" dirty="0">
                <a:latin typeface="Times New Roman" panose="02020603050405020304" pitchFamily="18" charset="0"/>
                <a:cs typeface="Times New Roman" panose="02020603050405020304" pitchFamily="18" charset="0"/>
              </a:rPr>
              <a:t> and, depending on verification options, pool verification is </a:t>
            </a:r>
            <a:r>
              <a:rPr lang="en-IN" dirty="0" smtClean="0">
                <a:latin typeface="Times New Roman" panose="02020603050405020304" pitchFamily="18" charset="0"/>
                <a:cs typeface="Times New Roman" panose="02020603050405020304" pitchFamily="18" charset="0"/>
              </a:rPr>
              <a:t>enabled, object </a:t>
            </a:r>
            <a:r>
              <a:rPr lang="en-IN" dirty="0">
                <a:latin typeface="Times New Roman" panose="02020603050405020304" pitchFamily="18" charset="0"/>
                <a:cs typeface="Times New Roman" panose="02020603050405020304" pitchFamily="18" charset="0"/>
              </a:rPr>
              <a:t>handle tracing is started for the system process.</a:t>
            </a:r>
          </a:p>
          <a:p>
            <a:r>
              <a:rPr lang="en-IN" dirty="0">
                <a:latin typeface="Times New Roman" panose="02020603050405020304" pitchFamily="18" charset="0"/>
                <a:cs typeface="Times New Roman" panose="02020603050405020304" pitchFamily="18" charset="0"/>
              </a:rPr>
              <a:t>18. </a:t>
            </a:r>
            <a:r>
              <a:rPr lang="en-IN" b="1" u="sng" dirty="0">
                <a:latin typeface="Times New Roman" panose="02020603050405020304" pitchFamily="18" charset="0"/>
                <a:cs typeface="Times New Roman" panose="02020603050405020304" pitchFamily="18" charset="0"/>
              </a:rPr>
              <a:t>The security reference monitor creates the \Security directory</a:t>
            </a:r>
            <a:r>
              <a:rPr lang="en-IN" dirty="0">
                <a:latin typeface="Times New Roman" panose="02020603050405020304" pitchFamily="18" charset="0"/>
                <a:cs typeface="Times New Roman" panose="02020603050405020304" pitchFamily="18" charset="0"/>
              </a:rPr>
              <a:t> in the object </a:t>
            </a:r>
            <a:r>
              <a:rPr lang="en-IN" dirty="0" smtClean="0">
                <a:latin typeface="Times New Roman" panose="02020603050405020304" pitchFamily="18" charset="0"/>
                <a:cs typeface="Times New Roman" panose="02020603050405020304" pitchFamily="18" charset="0"/>
              </a:rPr>
              <a:t>manager namespace </a:t>
            </a:r>
            <a:r>
              <a:rPr lang="en-IN" dirty="0">
                <a:latin typeface="Times New Roman" panose="02020603050405020304" pitchFamily="18" charset="0"/>
                <a:cs typeface="Times New Roman" panose="02020603050405020304" pitchFamily="18" charset="0"/>
              </a:rPr>
              <a:t>and initializes auditing data structures if auditing is enabled.</a:t>
            </a:r>
          </a:p>
        </p:txBody>
      </p:sp>
    </p:spTree>
    <p:extLst>
      <p:ext uri="{BB962C8B-B14F-4D97-AF65-F5344CB8AC3E}">
        <p14:creationId xmlns:p14="http://schemas.microsoft.com/office/powerpoint/2010/main" val="2138462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001" y="0"/>
            <a:ext cx="5948894" cy="6654800"/>
          </a:xfrm>
        </p:spPr>
        <p:txBody>
          <a:bodyPr>
            <a:normAutofit lnSpcReduction="10000"/>
          </a:bodyPr>
          <a:lstStyle/>
          <a:p>
            <a:r>
              <a:rPr lang="en-IN" dirty="0"/>
              <a:t>19. The \SystemRoot symbolic link is created.</a:t>
            </a:r>
          </a:p>
          <a:p>
            <a:r>
              <a:rPr lang="en-IN" dirty="0"/>
              <a:t>20. The memory manager is called to create the \Device\</a:t>
            </a:r>
            <a:r>
              <a:rPr lang="en-IN" dirty="0" err="1"/>
              <a:t>PhysicalMemory</a:t>
            </a:r>
            <a:r>
              <a:rPr lang="en-IN" dirty="0"/>
              <a:t> section object and </a:t>
            </a:r>
            <a:r>
              <a:rPr lang="en-IN" dirty="0" smtClean="0"/>
              <a:t>the memory </a:t>
            </a:r>
            <a:r>
              <a:rPr lang="en-IN" dirty="0"/>
              <a:t>manager’s system worker threads </a:t>
            </a:r>
            <a:endParaRPr lang="en-IN" dirty="0" smtClean="0"/>
          </a:p>
          <a:p>
            <a:r>
              <a:rPr lang="en-IN" dirty="0" smtClean="0"/>
              <a:t>21</a:t>
            </a:r>
            <a:r>
              <a:rPr lang="en-IN" dirty="0"/>
              <a:t>. NLS tables are mapped into system space so that they can be easily mapped by </a:t>
            </a:r>
            <a:r>
              <a:rPr lang="en-IN" dirty="0" smtClean="0"/>
              <a:t>user-mode processes</a:t>
            </a:r>
            <a:r>
              <a:rPr lang="en-IN" dirty="0"/>
              <a:t>.</a:t>
            </a:r>
          </a:p>
          <a:p>
            <a:r>
              <a:rPr lang="en-IN" dirty="0"/>
              <a:t>22. Ntdll.dll is mapped into the system address space.</a:t>
            </a:r>
          </a:p>
          <a:p>
            <a:r>
              <a:rPr lang="en-IN" dirty="0"/>
              <a:t>23. The cache manager initializes the file system cache data structures and creates its </a:t>
            </a:r>
            <a:r>
              <a:rPr lang="en-IN" dirty="0" smtClean="0"/>
              <a:t>worker threads</a:t>
            </a:r>
            <a:r>
              <a:rPr lang="en-IN" dirty="0"/>
              <a:t>.</a:t>
            </a:r>
          </a:p>
          <a:p>
            <a:r>
              <a:rPr lang="en-IN" dirty="0"/>
              <a:t>24. The </a:t>
            </a:r>
            <a:r>
              <a:rPr lang="en-IN" b="1" u="sng" dirty="0"/>
              <a:t>configuration manager creates the \Registry key object in the object manager </a:t>
            </a:r>
            <a:r>
              <a:rPr lang="en-IN" dirty="0" smtClean="0"/>
              <a:t>namespace and </a:t>
            </a:r>
            <a:r>
              <a:rPr lang="en-IN" dirty="0"/>
              <a:t>opens the in-memory SYSTEM hive as a proper hive file. It then copies the initial </a:t>
            </a:r>
            <a:r>
              <a:rPr lang="en-IN" dirty="0" smtClean="0"/>
              <a:t>hardware tree </a:t>
            </a:r>
            <a:r>
              <a:rPr lang="en-IN" dirty="0"/>
              <a:t>data passed by Winload into the volatile HARDWARE hive.</a:t>
            </a:r>
          </a:p>
          <a:p>
            <a:r>
              <a:rPr lang="en-IN" dirty="0"/>
              <a:t>25. The </a:t>
            </a:r>
            <a:r>
              <a:rPr lang="en-IN" b="1" u="sng" dirty="0"/>
              <a:t>high-resolution boot graphics library </a:t>
            </a:r>
            <a:r>
              <a:rPr lang="en-IN" dirty="0"/>
              <a:t>initializes, unless it has been disabled through </a:t>
            </a:r>
            <a:r>
              <a:rPr lang="en-IN" dirty="0" smtClean="0"/>
              <a:t>the BCD </a:t>
            </a:r>
            <a:r>
              <a:rPr lang="en-IN" dirty="0"/>
              <a:t>or the system is booting headless.</a:t>
            </a:r>
          </a:p>
          <a:p>
            <a:r>
              <a:rPr lang="en-IN" dirty="0"/>
              <a:t>26. The errata manager initializes and scans the registry for errata information, as well as the </a:t>
            </a:r>
            <a:r>
              <a:rPr lang="en-IN" dirty="0" smtClean="0"/>
              <a:t>INF (driver </a:t>
            </a:r>
            <a:r>
              <a:rPr lang="en-IN" dirty="0"/>
              <a:t>installation file, described in Chapter 8) database containing errata for various drivers.</a:t>
            </a:r>
          </a:p>
        </p:txBody>
      </p:sp>
      <p:sp>
        <p:nvSpPr>
          <p:cNvPr id="4" name="Content Placeholder 3"/>
          <p:cNvSpPr>
            <a:spLocks noGrp="1"/>
          </p:cNvSpPr>
          <p:nvPr>
            <p:ph sz="half" idx="2"/>
          </p:nvPr>
        </p:nvSpPr>
        <p:spPr>
          <a:xfrm>
            <a:off x="6075895" y="38100"/>
            <a:ext cx="6116105" cy="6616700"/>
          </a:xfrm>
        </p:spPr>
        <p:txBody>
          <a:bodyPr>
            <a:noAutofit/>
          </a:bodyPr>
          <a:lstStyle/>
          <a:p>
            <a:r>
              <a:rPr lang="en-IN" sz="1900" dirty="0"/>
              <a:t>27. Superfetch and the prefetcher are initialized.</a:t>
            </a:r>
          </a:p>
          <a:p>
            <a:r>
              <a:rPr lang="en-IN" sz="1900" dirty="0"/>
              <a:t>28. The Store Manager is initialized.</a:t>
            </a:r>
          </a:p>
          <a:p>
            <a:r>
              <a:rPr lang="en-IN" sz="1900" dirty="0"/>
              <a:t>29. The current time zone information is initialized.</a:t>
            </a:r>
          </a:p>
          <a:p>
            <a:r>
              <a:rPr lang="en-IN" sz="1900" dirty="0"/>
              <a:t>30. Global file system driver data structures are initialized.</a:t>
            </a:r>
          </a:p>
          <a:p>
            <a:r>
              <a:rPr lang="en-IN" sz="1900" dirty="0"/>
              <a:t>31. Phase 1 of </a:t>
            </a:r>
            <a:r>
              <a:rPr lang="en-IN" sz="1900" dirty="0" smtClean="0"/>
              <a:t>debugger-transport-specific </a:t>
            </a:r>
            <a:r>
              <a:rPr lang="en-IN" sz="1900" dirty="0"/>
              <a:t>information is performed by calling the </a:t>
            </a:r>
            <a:r>
              <a:rPr lang="en-IN" sz="1900" i="1" dirty="0" smtClean="0"/>
              <a:t>KdDebugger-Initialize1 </a:t>
            </a:r>
            <a:r>
              <a:rPr lang="en-IN" sz="1900" dirty="0"/>
              <a:t>routine in the registered transport, such as Kdcom.dll.</a:t>
            </a:r>
          </a:p>
          <a:p>
            <a:r>
              <a:rPr lang="en-IN" sz="1900" dirty="0"/>
              <a:t>32. </a:t>
            </a:r>
            <a:r>
              <a:rPr lang="en-IN" sz="1900" b="1" u="sng" dirty="0"/>
              <a:t>The Plug and Play manager calls the Plug and Play BIOS.</a:t>
            </a:r>
          </a:p>
          <a:p>
            <a:r>
              <a:rPr lang="en-IN" sz="1900" dirty="0"/>
              <a:t>33. The </a:t>
            </a:r>
            <a:r>
              <a:rPr lang="en-IN" sz="1900" b="1" u="sng" dirty="0"/>
              <a:t>advanced local procedure call (ALPC) subsystem initializes the ALPC port type and </a:t>
            </a:r>
            <a:r>
              <a:rPr lang="en-IN" sz="1900" b="1" u="sng" dirty="0" smtClean="0"/>
              <a:t>ALPC waitable </a:t>
            </a:r>
            <a:r>
              <a:rPr lang="en-IN" sz="1900" b="1" u="sng" dirty="0"/>
              <a:t>port type objects. </a:t>
            </a:r>
            <a:r>
              <a:rPr lang="en-IN" sz="1900" b="1" u="sng" dirty="0" smtClean="0"/>
              <a:t>T</a:t>
            </a:r>
          </a:p>
          <a:p>
            <a:r>
              <a:rPr lang="en-IN" sz="1900" dirty="0"/>
              <a:t>34. If the system was booted with boot logging (with the BCD </a:t>
            </a:r>
            <a:r>
              <a:rPr lang="en-IN" sz="1900" i="1" dirty="0"/>
              <a:t>bootlog </a:t>
            </a:r>
            <a:r>
              <a:rPr lang="en-IN" sz="1900" dirty="0"/>
              <a:t>option), the boot log file </a:t>
            </a:r>
            <a:r>
              <a:rPr lang="en-IN" sz="1900" dirty="0" smtClean="0"/>
              <a:t>is initialized</a:t>
            </a:r>
            <a:r>
              <a:rPr lang="en-IN" sz="1900" dirty="0"/>
              <a:t>. If the system was booted in safe mode, a string is displayed on the boot screen </a:t>
            </a:r>
            <a:r>
              <a:rPr lang="en-IN" sz="1900" dirty="0" smtClean="0"/>
              <a:t>with the </a:t>
            </a:r>
            <a:r>
              <a:rPr lang="en-IN" sz="1900" dirty="0"/>
              <a:t>current safe mode boot type. </a:t>
            </a:r>
            <a:r>
              <a:rPr lang="en-IN" sz="1900" dirty="0" smtClean="0"/>
              <a:t>he </a:t>
            </a:r>
            <a:r>
              <a:rPr lang="en-IN" sz="1900" dirty="0"/>
              <a:t>older LPC objects are set as aliases.</a:t>
            </a:r>
          </a:p>
        </p:txBody>
      </p:sp>
    </p:spTree>
    <p:extLst>
      <p:ext uri="{BB962C8B-B14F-4D97-AF65-F5344CB8AC3E}">
        <p14:creationId xmlns:p14="http://schemas.microsoft.com/office/powerpoint/2010/main" val="3719252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65099" y="127000"/>
            <a:ext cx="6032501" cy="6515100"/>
          </a:xfrm>
        </p:spPr>
        <p:txBody>
          <a:bodyPr>
            <a:noAutofit/>
          </a:bodyPr>
          <a:lstStyle/>
          <a:p>
            <a:r>
              <a:rPr lang="en-IN" sz="1600" dirty="0"/>
              <a:t>35. The executive is called to execute its second initialization phase, where it configures part </a:t>
            </a:r>
            <a:r>
              <a:rPr lang="en-IN" sz="1600" dirty="0" smtClean="0"/>
              <a:t>of the </a:t>
            </a:r>
            <a:r>
              <a:rPr lang="en-IN" sz="1600" dirty="0"/>
              <a:t>Windows licensing functionality in the kernel, such as validating the registry settings </a:t>
            </a:r>
            <a:r>
              <a:rPr lang="en-IN" sz="1600" dirty="0" smtClean="0"/>
              <a:t>that hold </a:t>
            </a:r>
            <a:r>
              <a:rPr lang="en-IN" sz="1600" dirty="0"/>
              <a:t>license data. Also, if persistent data from boot applications is present (such as </a:t>
            </a:r>
            <a:r>
              <a:rPr lang="en-IN" sz="1600" dirty="0" smtClean="0"/>
              <a:t>memory diagnostic </a:t>
            </a:r>
            <a:r>
              <a:rPr lang="en-IN" sz="1600" dirty="0"/>
              <a:t>results or resume from hibernation information), the relevant log files and </a:t>
            </a:r>
            <a:r>
              <a:rPr lang="en-IN" sz="1600" dirty="0" smtClean="0"/>
              <a:t>information are </a:t>
            </a:r>
            <a:r>
              <a:rPr lang="en-IN" sz="1600" dirty="0"/>
              <a:t>written to disk or to the registry</a:t>
            </a:r>
            <a:r>
              <a:rPr lang="en-IN" sz="1600" dirty="0" smtClean="0"/>
              <a:t>.</a:t>
            </a:r>
          </a:p>
          <a:p>
            <a:r>
              <a:rPr lang="en-IN" sz="1600" dirty="0"/>
              <a:t>36. The MiniNT/WinPE registry keys </a:t>
            </a:r>
            <a:r>
              <a:rPr lang="en-IN" sz="1600" dirty="0" smtClean="0"/>
              <a:t>are </a:t>
            </a:r>
            <a:r>
              <a:rPr lang="en-IN" sz="1600" dirty="0"/>
              <a:t>created if this is such a boot, and the NLS object </a:t>
            </a:r>
            <a:r>
              <a:rPr lang="en-IN" sz="1600" dirty="0" smtClean="0"/>
              <a:t>directory is </a:t>
            </a:r>
            <a:r>
              <a:rPr lang="en-IN" sz="1600" dirty="0"/>
              <a:t>created in the namespace, which will be used later to host the section objects for the </a:t>
            </a:r>
            <a:r>
              <a:rPr lang="en-IN" sz="1600" dirty="0" smtClean="0"/>
              <a:t>various memory-mapped </a:t>
            </a:r>
            <a:r>
              <a:rPr lang="en-IN" sz="1600" dirty="0"/>
              <a:t>NLS files.</a:t>
            </a:r>
          </a:p>
          <a:p>
            <a:r>
              <a:rPr lang="en-IN" sz="1600" dirty="0"/>
              <a:t>37. The power manager is called to initialize again. This time it sets up support for power </a:t>
            </a:r>
            <a:r>
              <a:rPr lang="en-IN" sz="1600" dirty="0" smtClean="0"/>
              <a:t>requests, the </a:t>
            </a:r>
            <a:r>
              <a:rPr lang="en-IN" sz="1600" dirty="0"/>
              <a:t>ALPC channel for brightness notifications, and profile callback support.</a:t>
            </a:r>
          </a:p>
          <a:p>
            <a:r>
              <a:rPr lang="en-IN" sz="1600" dirty="0"/>
              <a:t>38. The I/O manager initialization now takes place. This stage is a complex phase of </a:t>
            </a:r>
            <a:r>
              <a:rPr lang="en-IN" sz="1600" dirty="0" smtClean="0"/>
              <a:t>system startup </a:t>
            </a:r>
            <a:r>
              <a:rPr lang="en-IN" sz="1600" dirty="0"/>
              <a:t>that accounts for most of the boot time.</a:t>
            </a:r>
          </a:p>
        </p:txBody>
      </p:sp>
      <p:sp>
        <p:nvSpPr>
          <p:cNvPr id="4" name="Content Placeholder 3"/>
          <p:cNvSpPr>
            <a:spLocks noGrp="1"/>
          </p:cNvSpPr>
          <p:nvPr>
            <p:ph sz="half" idx="2"/>
          </p:nvPr>
        </p:nvSpPr>
        <p:spPr>
          <a:xfrm>
            <a:off x="6197600" y="165100"/>
            <a:ext cx="5851527" cy="6477000"/>
          </a:xfrm>
        </p:spPr>
        <p:txBody>
          <a:bodyPr>
            <a:noAutofit/>
          </a:bodyPr>
          <a:lstStyle/>
          <a:p>
            <a:r>
              <a:rPr lang="en-IN" sz="1600" dirty="0"/>
              <a:t>39. The transaction manager sets up the Windows software trace preprocessor (WPP) and </a:t>
            </a:r>
            <a:r>
              <a:rPr lang="en-IN" sz="1600" dirty="0" smtClean="0"/>
              <a:t>ETW and </a:t>
            </a:r>
            <a:r>
              <a:rPr lang="en-IN" sz="1600" dirty="0"/>
              <a:t>initializes with WMI</a:t>
            </a:r>
            <a:r>
              <a:rPr lang="en-IN" sz="1600" dirty="0" smtClean="0"/>
              <a:t>.</a:t>
            </a:r>
            <a:endParaRPr lang="en-IN" sz="1600" dirty="0"/>
          </a:p>
          <a:p>
            <a:r>
              <a:rPr lang="en-IN" sz="1600" dirty="0"/>
              <a:t>40. Now that boot-start and system-start drivers are loaded, the errata manager loads the </a:t>
            </a:r>
            <a:r>
              <a:rPr lang="en-IN" sz="1600" dirty="0" smtClean="0"/>
              <a:t>INF database </a:t>
            </a:r>
            <a:r>
              <a:rPr lang="en-IN" sz="1600" dirty="0"/>
              <a:t>with the driver errata and begins parsing it, which includes applying registry </a:t>
            </a:r>
            <a:r>
              <a:rPr lang="en-IN" sz="1600" dirty="0" smtClean="0"/>
              <a:t>PCI configuration </a:t>
            </a:r>
            <a:r>
              <a:rPr lang="en-IN" sz="1600" dirty="0"/>
              <a:t>workarounds.</a:t>
            </a:r>
          </a:p>
          <a:p>
            <a:r>
              <a:rPr lang="en-IN" sz="1600" dirty="0"/>
              <a:t>41. If the computer is booting in safe mode, this fact is recorded in the registry.</a:t>
            </a:r>
          </a:p>
          <a:p>
            <a:r>
              <a:rPr lang="en-IN" sz="1600" dirty="0"/>
              <a:t>42. Unless explicitly disabled in the registry, paging of kernel-mode code (in Ntoskrnl and </a:t>
            </a:r>
            <a:r>
              <a:rPr lang="en-IN" sz="1600" dirty="0" smtClean="0"/>
              <a:t>drivers) is </a:t>
            </a:r>
            <a:r>
              <a:rPr lang="en-IN" sz="1600" dirty="0"/>
              <a:t>enabled.</a:t>
            </a:r>
          </a:p>
          <a:p>
            <a:r>
              <a:rPr lang="en-IN" sz="1600" dirty="0"/>
              <a:t>43. The configuration manager makes sure that all processors on an SMP system are identical </a:t>
            </a:r>
            <a:r>
              <a:rPr lang="en-IN" sz="1600" dirty="0" smtClean="0"/>
              <a:t>in terms </a:t>
            </a:r>
            <a:r>
              <a:rPr lang="en-IN" sz="1600" dirty="0"/>
              <a:t>of the features that they support; otherwise, it crashes the system.</a:t>
            </a:r>
          </a:p>
          <a:p>
            <a:r>
              <a:rPr lang="en-IN" sz="1600" dirty="0"/>
              <a:t>44. </a:t>
            </a:r>
            <a:r>
              <a:rPr lang="en-IN" sz="1600" b="1" u="sng" dirty="0"/>
              <a:t>On 32-bit systems, VDM (Virtual Dos Machine) support is initialized, which includes </a:t>
            </a:r>
            <a:r>
              <a:rPr lang="en-IN" sz="1600" b="1" u="sng" dirty="0" smtClean="0"/>
              <a:t>determining whether </a:t>
            </a:r>
            <a:r>
              <a:rPr lang="en-IN" sz="1600" b="1" u="sng" dirty="0"/>
              <a:t>the processor supports Virtual Machine Extensions </a:t>
            </a:r>
            <a:r>
              <a:rPr lang="en-IN" sz="1600" dirty="0"/>
              <a:t>(VME).</a:t>
            </a:r>
          </a:p>
        </p:txBody>
      </p:sp>
    </p:spTree>
    <p:extLst>
      <p:ext uri="{BB962C8B-B14F-4D97-AF65-F5344CB8AC3E}">
        <p14:creationId xmlns:p14="http://schemas.microsoft.com/office/powerpoint/2010/main" val="3259969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90500" y="330200"/>
            <a:ext cx="6057900" cy="5232400"/>
          </a:xfrm>
        </p:spPr>
        <p:txBody>
          <a:bodyPr>
            <a:normAutofit/>
          </a:bodyPr>
          <a:lstStyle/>
          <a:p>
            <a:r>
              <a:rPr lang="en-IN" dirty="0"/>
              <a:t>45. The process manager is called to set up rate limiting for jobs, initialize the static </a:t>
            </a:r>
            <a:r>
              <a:rPr lang="en-IN" dirty="0" smtClean="0"/>
              <a:t>environment for </a:t>
            </a:r>
            <a:r>
              <a:rPr lang="en-IN" dirty="0"/>
              <a:t>protected processes, and look up the various system-defined entry points in the </a:t>
            </a:r>
            <a:r>
              <a:rPr lang="en-IN" dirty="0" smtClean="0"/>
              <a:t>usermode system </a:t>
            </a:r>
            <a:r>
              <a:rPr lang="en-IN" dirty="0"/>
              <a:t>library (Ntdll.dll).</a:t>
            </a:r>
          </a:p>
          <a:p>
            <a:r>
              <a:rPr lang="en-IN" dirty="0"/>
              <a:t>46. The power manager is called to finalize its initialization</a:t>
            </a:r>
            <a:r>
              <a:rPr lang="en-IN" dirty="0" smtClean="0"/>
              <a:t>.</a:t>
            </a:r>
          </a:p>
          <a:p>
            <a:r>
              <a:rPr lang="en-IN" dirty="0"/>
              <a:t>47. The rest of the licensing information for the system is initialized, including caching the </a:t>
            </a:r>
            <a:r>
              <a:rPr lang="en-IN" dirty="0" smtClean="0"/>
              <a:t>current policy </a:t>
            </a:r>
            <a:r>
              <a:rPr lang="en-IN" dirty="0"/>
              <a:t>settings stored in the registry.</a:t>
            </a:r>
          </a:p>
          <a:p>
            <a:r>
              <a:rPr lang="en-IN" dirty="0"/>
              <a:t>48. </a:t>
            </a:r>
            <a:r>
              <a:rPr lang="en-IN" b="1" u="sng" dirty="0"/>
              <a:t>The security reference monitor is called to create the Command Server Thread that </a:t>
            </a:r>
            <a:r>
              <a:rPr lang="en-IN" b="1" u="sng" dirty="0" smtClean="0"/>
              <a:t>communicates with </a:t>
            </a:r>
            <a:r>
              <a:rPr lang="en-IN" b="1" u="sng" dirty="0"/>
              <a:t>LSASS</a:t>
            </a:r>
            <a:r>
              <a:rPr lang="en-IN" dirty="0" smtClean="0"/>
              <a:t>.</a:t>
            </a:r>
            <a:endParaRPr lang="en-IN" dirty="0"/>
          </a:p>
        </p:txBody>
      </p:sp>
      <p:sp>
        <p:nvSpPr>
          <p:cNvPr id="4" name="Content Placeholder 3"/>
          <p:cNvSpPr>
            <a:spLocks noGrp="1"/>
          </p:cNvSpPr>
          <p:nvPr>
            <p:ph sz="half" idx="2"/>
          </p:nvPr>
        </p:nvSpPr>
        <p:spPr>
          <a:xfrm>
            <a:off x="6159500" y="330200"/>
            <a:ext cx="5915027" cy="6095999"/>
          </a:xfrm>
        </p:spPr>
        <p:txBody>
          <a:bodyPr>
            <a:normAutofit/>
          </a:bodyPr>
          <a:lstStyle/>
          <a:p>
            <a:r>
              <a:rPr lang="en-IN" dirty="0"/>
              <a:t>49</a:t>
            </a:r>
            <a:r>
              <a:rPr lang="en-IN" b="1" u="sng" dirty="0"/>
              <a:t>. The Session Manager (Smss) </a:t>
            </a:r>
            <a:r>
              <a:rPr lang="en-IN" b="1" u="sng" dirty="0" smtClean="0"/>
              <a:t>process is </a:t>
            </a:r>
            <a:r>
              <a:rPr lang="en-IN" b="1" u="sng" dirty="0"/>
              <a:t>started</a:t>
            </a:r>
            <a:r>
              <a:rPr lang="en-IN" dirty="0"/>
              <a:t>. Smss is responsible for creating the user-mode environment that provides the </a:t>
            </a:r>
            <a:r>
              <a:rPr lang="en-IN" dirty="0" smtClean="0"/>
              <a:t>visible interface </a:t>
            </a:r>
            <a:r>
              <a:rPr lang="en-IN" dirty="0"/>
              <a:t>to Windows—its initialization steps are covered in the next section.</a:t>
            </a:r>
          </a:p>
          <a:p>
            <a:r>
              <a:rPr lang="en-IN" dirty="0"/>
              <a:t>50. The TPM boot entropy values are queried. These values can be queried only once per </a:t>
            </a:r>
            <a:r>
              <a:rPr lang="en-IN" dirty="0" smtClean="0"/>
              <a:t>boot, and </a:t>
            </a:r>
            <a:r>
              <a:rPr lang="en-IN" dirty="0"/>
              <a:t>normally, the TPM system driver should have queried them by now, but if this driver </a:t>
            </a:r>
            <a:r>
              <a:rPr lang="en-IN" dirty="0" smtClean="0"/>
              <a:t>had not </a:t>
            </a:r>
            <a:r>
              <a:rPr lang="en-IN" dirty="0"/>
              <a:t>been running for some reason (perhaps the user disabled it), the unqueried values </a:t>
            </a:r>
            <a:r>
              <a:rPr lang="en-IN" dirty="0" smtClean="0"/>
              <a:t>would still </a:t>
            </a:r>
            <a:r>
              <a:rPr lang="en-IN" dirty="0"/>
              <a:t>be available. Therefore, the kernel manually queries them too to avoid this situation, </a:t>
            </a:r>
            <a:r>
              <a:rPr lang="en-IN" dirty="0" smtClean="0"/>
              <a:t>and in </a:t>
            </a:r>
            <a:r>
              <a:rPr lang="en-IN" dirty="0"/>
              <a:t>normal scenarios, the kernel’s own query should fail.</a:t>
            </a:r>
          </a:p>
          <a:p>
            <a:r>
              <a:rPr lang="en-IN" dirty="0"/>
              <a:t>51. </a:t>
            </a:r>
            <a:r>
              <a:rPr lang="en-IN" b="1" u="sng" dirty="0"/>
              <a:t>All the memory used up by the loader parameter block and all its references is now freed.</a:t>
            </a:r>
          </a:p>
        </p:txBody>
      </p:sp>
    </p:spTree>
    <p:extLst>
      <p:ext uri="{BB962C8B-B14F-4D97-AF65-F5344CB8AC3E}">
        <p14:creationId xmlns:p14="http://schemas.microsoft.com/office/powerpoint/2010/main" val="656729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1955800"/>
            <a:ext cx="3721099" cy="2044700"/>
          </a:xfrm>
        </p:spPr>
        <p:txBody>
          <a:bodyPr>
            <a:normAutofit/>
          </a:bodyPr>
          <a:lstStyle/>
          <a:p>
            <a:r>
              <a:rPr lang="en-IN" dirty="0"/>
              <a:t>Process tree </a:t>
            </a:r>
            <a:r>
              <a:rPr lang="en-IN" dirty="0" smtClean="0"/>
              <a:t/>
            </a:r>
            <a:br>
              <a:rPr lang="en-IN" dirty="0" smtClean="0"/>
            </a:br>
            <a:r>
              <a:rPr lang="en-IN" dirty="0" smtClean="0"/>
              <a:t>during </a:t>
            </a:r>
            <a:r>
              <a:rPr lang="en-IN" dirty="0"/>
              <a:t>logon</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5200" y="139700"/>
            <a:ext cx="7226300" cy="6565900"/>
          </a:xfrm>
        </p:spPr>
      </p:pic>
    </p:spTree>
    <p:extLst>
      <p:ext uri="{BB962C8B-B14F-4D97-AF65-F5344CB8AC3E}">
        <p14:creationId xmlns:p14="http://schemas.microsoft.com/office/powerpoint/2010/main" val="31134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099" y="46567"/>
            <a:ext cx="11899901" cy="1096433"/>
          </a:xfrm>
        </p:spPr>
        <p:txBody>
          <a:bodyPr/>
          <a:lstStyle/>
          <a:p>
            <a:pPr algn="ctr"/>
            <a:r>
              <a:rPr lang="en-IN" dirty="0"/>
              <a:t>ReadyBoot</a:t>
            </a:r>
          </a:p>
        </p:txBody>
      </p:sp>
      <p:sp>
        <p:nvSpPr>
          <p:cNvPr id="3" name="Content Placeholder 2"/>
          <p:cNvSpPr>
            <a:spLocks noGrp="1"/>
          </p:cNvSpPr>
          <p:nvPr>
            <p:ph sz="half" idx="1"/>
          </p:nvPr>
        </p:nvSpPr>
        <p:spPr>
          <a:xfrm>
            <a:off x="-1" y="952500"/>
            <a:ext cx="5821895" cy="5486400"/>
          </a:xfrm>
        </p:spPr>
        <p:txBody>
          <a:bodyPr>
            <a:noAutofit/>
          </a:bodyPr>
          <a:lstStyle/>
          <a:p>
            <a:r>
              <a:rPr lang="en-IN" sz="2600" b="1" u="sng" dirty="0">
                <a:latin typeface="Times New Roman" panose="02020603050405020304" pitchFamily="18" charset="0"/>
                <a:cs typeface="Times New Roman" panose="02020603050405020304" pitchFamily="18" charset="0"/>
              </a:rPr>
              <a:t>Windows uses the standard logical boot-time prefetcher (described in Chapter 10) if the system </a:t>
            </a:r>
            <a:r>
              <a:rPr lang="en-IN" sz="2600" b="1" u="sng" dirty="0" smtClean="0">
                <a:latin typeface="Times New Roman" panose="02020603050405020304" pitchFamily="18" charset="0"/>
                <a:cs typeface="Times New Roman" panose="02020603050405020304" pitchFamily="18" charset="0"/>
              </a:rPr>
              <a:t>has less </a:t>
            </a:r>
            <a:r>
              <a:rPr lang="en-IN" sz="2600" b="1" u="sng" dirty="0">
                <a:latin typeface="Times New Roman" panose="02020603050405020304" pitchFamily="18" charset="0"/>
                <a:cs typeface="Times New Roman" panose="02020603050405020304" pitchFamily="18" charset="0"/>
              </a:rPr>
              <a:t>than 700 MB of memory, but if the system has 700 MB or more of RAM, it uses an in-RAM </a:t>
            </a:r>
            <a:r>
              <a:rPr lang="en-IN" sz="2600" b="1" u="sng" dirty="0" smtClean="0">
                <a:latin typeface="Times New Roman" panose="02020603050405020304" pitchFamily="18" charset="0"/>
                <a:cs typeface="Times New Roman" panose="02020603050405020304" pitchFamily="18" charset="0"/>
              </a:rPr>
              <a:t>cache to </a:t>
            </a:r>
            <a:r>
              <a:rPr lang="en-IN" sz="2600" b="1" u="sng" dirty="0">
                <a:latin typeface="Times New Roman" panose="02020603050405020304" pitchFamily="18" charset="0"/>
                <a:cs typeface="Times New Roman" panose="02020603050405020304" pitchFamily="18" charset="0"/>
              </a:rPr>
              <a:t>optimize the boot process</a:t>
            </a:r>
            <a:r>
              <a:rPr lang="en-IN" sz="2600" dirty="0">
                <a:latin typeface="Times New Roman" panose="02020603050405020304" pitchFamily="18" charset="0"/>
                <a:cs typeface="Times New Roman" panose="02020603050405020304" pitchFamily="18" charset="0"/>
              </a:rPr>
              <a:t>. </a:t>
            </a:r>
            <a:endParaRPr lang="en-IN" sz="2600" dirty="0" smtClean="0">
              <a:latin typeface="Times New Roman" panose="02020603050405020304" pitchFamily="18" charset="0"/>
              <a:cs typeface="Times New Roman" panose="02020603050405020304" pitchFamily="18" charset="0"/>
            </a:endParaRPr>
          </a:p>
          <a:p>
            <a:r>
              <a:rPr lang="en-IN" sz="2600" b="1" u="sng" dirty="0" smtClean="0">
                <a:latin typeface="Times New Roman" panose="02020603050405020304" pitchFamily="18" charset="0"/>
                <a:cs typeface="Times New Roman" panose="02020603050405020304" pitchFamily="18" charset="0"/>
              </a:rPr>
              <a:t>The </a:t>
            </a:r>
            <a:r>
              <a:rPr lang="en-IN" sz="2600" b="1" u="sng" dirty="0">
                <a:latin typeface="Times New Roman" panose="02020603050405020304" pitchFamily="18" charset="0"/>
                <a:cs typeface="Times New Roman" panose="02020603050405020304" pitchFamily="18" charset="0"/>
              </a:rPr>
              <a:t>size of the cache depends on the total RAM available</a:t>
            </a:r>
            <a:r>
              <a:rPr lang="en-IN" sz="2600" dirty="0">
                <a:latin typeface="Times New Roman" panose="02020603050405020304" pitchFamily="18" charset="0"/>
                <a:cs typeface="Times New Roman" panose="02020603050405020304" pitchFamily="18" charset="0"/>
              </a:rPr>
              <a:t>, but it is </a:t>
            </a:r>
            <a:r>
              <a:rPr lang="en-IN" sz="2600" dirty="0" smtClean="0">
                <a:latin typeface="Times New Roman" panose="02020603050405020304" pitchFamily="18" charset="0"/>
                <a:cs typeface="Times New Roman" panose="02020603050405020304" pitchFamily="18" charset="0"/>
              </a:rPr>
              <a:t>large enough </a:t>
            </a:r>
            <a:r>
              <a:rPr lang="en-IN" sz="2600" dirty="0">
                <a:latin typeface="Times New Roman" panose="02020603050405020304" pitchFamily="18" charset="0"/>
                <a:cs typeface="Times New Roman" panose="02020603050405020304" pitchFamily="18" charset="0"/>
              </a:rPr>
              <a:t>to create a reasonable cache and yet allow the system the memory it needs to boot smoothly.</a:t>
            </a:r>
          </a:p>
        </p:txBody>
      </p:sp>
      <p:sp>
        <p:nvSpPr>
          <p:cNvPr id="4" name="Content Placeholder 3"/>
          <p:cNvSpPr>
            <a:spLocks noGrp="1"/>
          </p:cNvSpPr>
          <p:nvPr>
            <p:ph sz="half" idx="2"/>
          </p:nvPr>
        </p:nvSpPr>
        <p:spPr>
          <a:xfrm>
            <a:off x="5821894" y="1143000"/>
            <a:ext cx="6243106" cy="5588000"/>
          </a:xfrm>
        </p:spPr>
        <p:txBody>
          <a:bodyPr>
            <a:noAutofit/>
          </a:bodyPr>
          <a:lstStyle/>
          <a:p>
            <a:r>
              <a:rPr lang="en-IN" sz="2200" dirty="0">
                <a:latin typeface="Times New Roman" panose="02020603050405020304" pitchFamily="18" charset="0"/>
                <a:cs typeface="Times New Roman" panose="02020603050405020304" pitchFamily="18" charset="0"/>
              </a:rPr>
              <a:t>The cache is implemented by the same device driver that implements </a:t>
            </a:r>
            <a:r>
              <a:rPr lang="en-IN" sz="2200" dirty="0" err="1">
                <a:latin typeface="Times New Roman" panose="02020603050405020304" pitchFamily="18" charset="0"/>
                <a:cs typeface="Times New Roman" panose="02020603050405020304" pitchFamily="18" charset="0"/>
              </a:rPr>
              <a:t>ReadyBoost</a:t>
            </a:r>
            <a:r>
              <a:rPr lang="en-IN" sz="2200" dirty="0">
                <a:latin typeface="Times New Roman" panose="02020603050405020304" pitchFamily="18" charset="0"/>
                <a:cs typeface="Times New Roman" panose="02020603050405020304" pitchFamily="18" charset="0"/>
              </a:rPr>
              <a:t> </a:t>
            </a:r>
            <a:r>
              <a:rPr lang="en-IN" sz="2200" dirty="0" smtClean="0">
                <a:latin typeface="Times New Roman" panose="02020603050405020304" pitchFamily="18" charset="0"/>
                <a:cs typeface="Times New Roman" panose="02020603050405020304" pitchFamily="18" charset="0"/>
              </a:rPr>
              <a:t>caching (Ecache.sys</a:t>
            </a:r>
            <a:r>
              <a:rPr lang="en-IN" sz="2200" dirty="0">
                <a:latin typeface="Times New Roman" panose="02020603050405020304" pitchFamily="18" charset="0"/>
                <a:cs typeface="Times New Roman" panose="02020603050405020304" pitchFamily="18" charset="0"/>
              </a:rPr>
              <a:t>), but the cache’s population is guided by the boot plan previously stored in the registry.</a:t>
            </a:r>
          </a:p>
          <a:p>
            <a:r>
              <a:rPr lang="en-IN" sz="2200" dirty="0">
                <a:latin typeface="Times New Roman" panose="02020603050405020304" pitchFamily="18" charset="0"/>
                <a:cs typeface="Times New Roman" panose="02020603050405020304" pitchFamily="18" charset="0"/>
              </a:rPr>
              <a:t>Although the boot cache is compressed like the </a:t>
            </a:r>
            <a:r>
              <a:rPr lang="en-IN" sz="2200" dirty="0" err="1">
                <a:latin typeface="Times New Roman" panose="02020603050405020304" pitchFamily="18" charset="0"/>
                <a:cs typeface="Times New Roman" panose="02020603050405020304" pitchFamily="18" charset="0"/>
              </a:rPr>
              <a:t>ReadyBoost</a:t>
            </a:r>
            <a:r>
              <a:rPr lang="en-IN" sz="2200" dirty="0">
                <a:latin typeface="Times New Roman" panose="02020603050405020304" pitchFamily="18" charset="0"/>
                <a:cs typeface="Times New Roman" panose="02020603050405020304" pitchFamily="18" charset="0"/>
              </a:rPr>
              <a:t> cache, another difference </a:t>
            </a:r>
            <a:r>
              <a:rPr lang="en-IN" sz="2200" dirty="0" smtClean="0">
                <a:latin typeface="Times New Roman" panose="02020603050405020304" pitchFamily="18" charset="0"/>
                <a:cs typeface="Times New Roman" panose="02020603050405020304" pitchFamily="18" charset="0"/>
              </a:rPr>
              <a:t>between </a:t>
            </a:r>
            <a:r>
              <a:rPr lang="en-IN" sz="2200" dirty="0" err="1" smtClean="0">
                <a:latin typeface="Times New Roman" panose="02020603050405020304" pitchFamily="18" charset="0"/>
                <a:cs typeface="Times New Roman" panose="02020603050405020304" pitchFamily="18" charset="0"/>
              </a:rPr>
              <a:t>ReadyBoost</a:t>
            </a:r>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and ReadyBoot cache management is that while in ReadyBoot mode, the cache is </a:t>
            </a:r>
            <a:r>
              <a:rPr lang="en-IN" sz="2200" dirty="0" smtClean="0">
                <a:latin typeface="Times New Roman" panose="02020603050405020304" pitchFamily="18" charset="0"/>
                <a:cs typeface="Times New Roman" panose="02020603050405020304" pitchFamily="18" charset="0"/>
              </a:rPr>
              <a:t>not encrypted</a:t>
            </a:r>
            <a:r>
              <a:rPr lang="en-IN" sz="2200" dirty="0">
                <a:latin typeface="Times New Roman" panose="02020603050405020304" pitchFamily="18" charset="0"/>
                <a:cs typeface="Times New Roman" panose="02020603050405020304" pitchFamily="18" charset="0"/>
              </a:rPr>
              <a:t>. </a:t>
            </a:r>
            <a:endParaRPr lang="en-IN" sz="2200" dirty="0" smtClean="0">
              <a:latin typeface="Times New Roman" panose="02020603050405020304" pitchFamily="18" charset="0"/>
              <a:cs typeface="Times New Roman" panose="02020603050405020304" pitchFamily="18" charset="0"/>
            </a:endParaRPr>
          </a:p>
          <a:p>
            <a:r>
              <a:rPr lang="en-IN" sz="2200" b="1" u="sng" dirty="0" smtClean="0">
                <a:latin typeface="Times New Roman" panose="02020603050405020304" pitchFamily="18" charset="0"/>
                <a:cs typeface="Times New Roman" panose="02020603050405020304" pitchFamily="18" charset="0"/>
              </a:rPr>
              <a:t>The </a:t>
            </a:r>
            <a:r>
              <a:rPr lang="en-IN" sz="2200" b="1" u="sng" dirty="0" err="1">
                <a:latin typeface="Times New Roman" panose="02020603050405020304" pitchFamily="18" charset="0"/>
                <a:cs typeface="Times New Roman" panose="02020603050405020304" pitchFamily="18" charset="0"/>
              </a:rPr>
              <a:t>ReadyBoost</a:t>
            </a:r>
            <a:r>
              <a:rPr lang="en-IN" sz="2200" b="1" u="sng" dirty="0">
                <a:latin typeface="Times New Roman" panose="02020603050405020304" pitchFamily="18" charset="0"/>
                <a:cs typeface="Times New Roman" panose="02020603050405020304" pitchFamily="18" charset="0"/>
              </a:rPr>
              <a:t> service deletes the cache 50 seconds after the service starts</a:t>
            </a:r>
            <a:r>
              <a:rPr lang="en-IN" sz="2200" dirty="0">
                <a:latin typeface="Times New Roman" panose="02020603050405020304" pitchFamily="18" charset="0"/>
                <a:cs typeface="Times New Roman" panose="02020603050405020304" pitchFamily="18" charset="0"/>
              </a:rPr>
              <a:t>, or if </a:t>
            </a:r>
            <a:r>
              <a:rPr lang="en-IN" sz="2200" dirty="0" smtClean="0">
                <a:latin typeface="Times New Roman" panose="02020603050405020304" pitchFamily="18" charset="0"/>
                <a:cs typeface="Times New Roman" panose="02020603050405020304" pitchFamily="18" charset="0"/>
              </a:rPr>
              <a:t>other memory </a:t>
            </a:r>
            <a:r>
              <a:rPr lang="en-IN" sz="2200" dirty="0">
                <a:latin typeface="Times New Roman" panose="02020603050405020304" pitchFamily="18" charset="0"/>
                <a:cs typeface="Times New Roman" panose="02020603050405020304" pitchFamily="18" charset="0"/>
              </a:rPr>
              <a:t>demands warrant it, and records the cache’s statistics in </a:t>
            </a:r>
            <a:r>
              <a:rPr lang="en-IN" sz="2200" dirty="0" smtClean="0">
                <a:latin typeface="Times New Roman" panose="02020603050405020304" pitchFamily="18" charset="0"/>
                <a:cs typeface="Times New Roman" panose="02020603050405020304" pitchFamily="18" charset="0"/>
              </a:rPr>
              <a:t>HKLM\SYSTEM\</a:t>
            </a:r>
            <a:r>
              <a:rPr lang="en-IN" sz="2200" dirty="0" err="1" smtClean="0">
                <a:latin typeface="Times New Roman" panose="02020603050405020304" pitchFamily="18" charset="0"/>
                <a:cs typeface="Times New Roman" panose="02020603050405020304" pitchFamily="18" charset="0"/>
              </a:rPr>
              <a:t>CurrentControlSet</a:t>
            </a:r>
            <a:r>
              <a:rPr lang="en-IN" sz="2200" dirty="0" smtClean="0">
                <a:latin typeface="Times New Roman" panose="02020603050405020304" pitchFamily="18" charset="0"/>
                <a:cs typeface="Times New Roman" panose="02020603050405020304" pitchFamily="18" charset="0"/>
              </a:rPr>
              <a:t>\Services\</a:t>
            </a:r>
            <a:r>
              <a:rPr lang="en-IN" sz="2200" dirty="0" err="1" smtClean="0">
                <a:latin typeface="Times New Roman" panose="02020603050405020304" pitchFamily="18" charset="0"/>
                <a:cs typeface="Times New Roman" panose="02020603050405020304" pitchFamily="18" charset="0"/>
              </a:rPr>
              <a:t>Ecache</a:t>
            </a:r>
            <a:r>
              <a:rPr lang="en-IN" sz="2200" dirty="0" smtClean="0">
                <a:latin typeface="Times New Roman" panose="02020603050405020304" pitchFamily="18" charset="0"/>
                <a:cs typeface="Times New Roman" panose="02020603050405020304" pitchFamily="18" charset="0"/>
              </a:rPr>
              <a:t>\Parameters\</a:t>
            </a:r>
            <a:r>
              <a:rPr lang="en-IN" sz="2200" dirty="0" err="1" smtClean="0">
                <a:latin typeface="Times New Roman" panose="02020603050405020304" pitchFamily="18" charset="0"/>
                <a:cs typeface="Times New Roman" panose="02020603050405020304" pitchFamily="18" charset="0"/>
              </a:rPr>
              <a:t>ReadyBootStats</a:t>
            </a:r>
            <a:r>
              <a:rPr lang="en-IN" sz="2200" dirty="0" smtClean="0">
                <a:latin typeface="Times New Roman" panose="02020603050405020304" pitchFamily="18" charset="0"/>
                <a:cs typeface="Times New Roman" panose="02020603050405020304" pitchFamily="18" charset="0"/>
              </a:rPr>
              <a:t>, (MY COMPUTER)</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0892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734" y="622300"/>
            <a:ext cx="8596668" cy="749300"/>
          </a:xfrm>
        </p:spPr>
        <p:txBody>
          <a:bodyPr/>
          <a:lstStyle/>
          <a:p>
            <a:r>
              <a:rPr lang="en-US" dirty="0" smtClean="0"/>
              <a:t>Ready Boot Statistics</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7400" y="1562100"/>
            <a:ext cx="8229599" cy="4724400"/>
          </a:xfrm>
        </p:spPr>
      </p:pic>
    </p:spTree>
    <p:extLst>
      <p:ext uri="{BB962C8B-B14F-4D97-AF65-F5344CB8AC3E}">
        <p14:creationId xmlns:p14="http://schemas.microsoft.com/office/powerpoint/2010/main" val="2606878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75" y="127000"/>
            <a:ext cx="10131425" cy="622300"/>
          </a:xfrm>
        </p:spPr>
        <p:txBody>
          <a:bodyPr>
            <a:normAutofit fontScale="90000"/>
          </a:bodyPr>
          <a:lstStyle/>
          <a:p>
            <a:pPr algn="ctr"/>
            <a:r>
              <a:rPr lang="en-IN" dirty="0"/>
              <a:t>Safe Mode</a:t>
            </a:r>
          </a:p>
        </p:txBody>
      </p:sp>
      <p:sp>
        <p:nvSpPr>
          <p:cNvPr id="3" name="Content Placeholder 2"/>
          <p:cNvSpPr>
            <a:spLocks noGrp="1"/>
          </p:cNvSpPr>
          <p:nvPr>
            <p:ph sz="half" idx="1"/>
          </p:nvPr>
        </p:nvSpPr>
        <p:spPr>
          <a:xfrm>
            <a:off x="165100" y="622300"/>
            <a:ext cx="5854700" cy="5816600"/>
          </a:xfrm>
        </p:spPr>
        <p:txBody>
          <a:bodyPr>
            <a:noAutofit/>
          </a:bodyPr>
          <a:lstStyle/>
          <a:p>
            <a:r>
              <a:rPr lang="en-IN" sz="1900" dirty="0"/>
              <a:t>When Windows boots, you press the F8 key to enter a special boot menu that contains the </a:t>
            </a:r>
            <a:r>
              <a:rPr lang="en-IN" sz="1900" dirty="0" smtClean="0"/>
              <a:t>safemode boot </a:t>
            </a:r>
            <a:r>
              <a:rPr lang="en-IN" sz="1900" dirty="0"/>
              <a:t>options. </a:t>
            </a:r>
            <a:endParaRPr lang="en-IN" sz="1900" dirty="0" smtClean="0"/>
          </a:p>
          <a:p>
            <a:r>
              <a:rPr lang="en-IN" sz="1900" dirty="0" smtClean="0"/>
              <a:t>You </a:t>
            </a:r>
            <a:r>
              <a:rPr lang="en-IN" sz="1900" dirty="0"/>
              <a:t>typically choose from three safe-mode variations: Safe Mode, Safe </a:t>
            </a:r>
            <a:r>
              <a:rPr lang="en-IN" sz="1900" dirty="0" smtClean="0"/>
              <a:t>Mode With </a:t>
            </a:r>
            <a:r>
              <a:rPr lang="en-IN" sz="1900" dirty="0"/>
              <a:t>Networking, and Safe Mode With Command Prompt. </a:t>
            </a:r>
            <a:endParaRPr lang="en-IN" sz="1900" dirty="0" smtClean="0"/>
          </a:p>
          <a:p>
            <a:r>
              <a:rPr lang="en-IN" sz="1900" dirty="0" smtClean="0"/>
              <a:t>Standard </a:t>
            </a:r>
            <a:r>
              <a:rPr lang="en-IN" sz="1900" dirty="0"/>
              <a:t>safe mode includes the </a:t>
            </a:r>
            <a:r>
              <a:rPr lang="en-IN" sz="1900" dirty="0" smtClean="0"/>
              <a:t>minimum number </a:t>
            </a:r>
            <a:r>
              <a:rPr lang="en-IN" sz="1900" dirty="0"/>
              <a:t>of device drivers and services necessary to boot successfully. </a:t>
            </a:r>
            <a:endParaRPr lang="en-IN" sz="1900" dirty="0" smtClean="0"/>
          </a:p>
          <a:p>
            <a:r>
              <a:rPr lang="en-IN" sz="1900" dirty="0" smtClean="0"/>
              <a:t>Networking-enabled safe mode </a:t>
            </a:r>
            <a:r>
              <a:rPr lang="en-IN" sz="1900" dirty="0"/>
              <a:t>adds network drivers and services to the drivers and services that standard safe mode includes.</a:t>
            </a:r>
          </a:p>
          <a:p>
            <a:r>
              <a:rPr lang="en-IN" sz="1900" dirty="0"/>
              <a:t>Finally, safe mode with command prompt is identical to standard safe mode except that </a:t>
            </a:r>
            <a:r>
              <a:rPr lang="en-IN" sz="1900" dirty="0" smtClean="0"/>
              <a:t>Windows runs </a:t>
            </a:r>
            <a:r>
              <a:rPr lang="en-IN" sz="1900" dirty="0"/>
              <a:t>the Command Prompt application (Cmd.exe) instead of Windows Explorer as the shell when </a:t>
            </a:r>
            <a:r>
              <a:rPr lang="en-IN" sz="1900" dirty="0" smtClean="0"/>
              <a:t>the system </a:t>
            </a:r>
            <a:r>
              <a:rPr lang="en-IN" sz="1900" dirty="0"/>
              <a:t>enables GUI mode.</a:t>
            </a:r>
          </a:p>
        </p:txBody>
      </p:sp>
      <p:sp>
        <p:nvSpPr>
          <p:cNvPr id="4" name="Content Placeholder 3"/>
          <p:cNvSpPr>
            <a:spLocks noGrp="1"/>
          </p:cNvSpPr>
          <p:nvPr>
            <p:ph sz="half" idx="2"/>
          </p:nvPr>
        </p:nvSpPr>
        <p:spPr>
          <a:xfrm>
            <a:off x="6019800" y="749300"/>
            <a:ext cx="6007100" cy="5257800"/>
          </a:xfrm>
        </p:spPr>
        <p:txBody>
          <a:bodyPr>
            <a:noAutofit/>
          </a:bodyPr>
          <a:lstStyle/>
          <a:p>
            <a:r>
              <a:rPr lang="en-IN" sz="2000" dirty="0"/>
              <a:t>Windows includes a fourth safe mode—Directory Services Restore mode—which is </a:t>
            </a:r>
            <a:r>
              <a:rPr lang="en-IN" sz="2000" dirty="0" smtClean="0"/>
              <a:t>different from </a:t>
            </a:r>
            <a:r>
              <a:rPr lang="en-IN" sz="2000" dirty="0"/>
              <a:t>the standard and networking-enabled safe modes</a:t>
            </a:r>
            <a:r>
              <a:rPr lang="en-IN" sz="2000" dirty="0" smtClean="0"/>
              <a:t>.</a:t>
            </a:r>
          </a:p>
          <a:p>
            <a:r>
              <a:rPr lang="en-IN" sz="2000" dirty="0" smtClean="0"/>
              <a:t> </a:t>
            </a:r>
            <a:r>
              <a:rPr lang="en-IN" sz="2000" dirty="0"/>
              <a:t>You use Directory Services Restore mode </a:t>
            </a:r>
            <a:r>
              <a:rPr lang="en-IN" sz="2000" dirty="0" smtClean="0"/>
              <a:t>to boot </a:t>
            </a:r>
            <a:r>
              <a:rPr lang="en-IN" sz="2000" dirty="0"/>
              <a:t>the system into a mode where the Active Directory service of a domain controller is offline </a:t>
            </a:r>
            <a:r>
              <a:rPr lang="en-IN" sz="2000" dirty="0" smtClean="0"/>
              <a:t>and unopened</a:t>
            </a:r>
            <a:r>
              <a:rPr lang="en-IN" sz="2000" dirty="0"/>
              <a:t>.</a:t>
            </a:r>
          </a:p>
          <a:p>
            <a:r>
              <a:rPr lang="en-IN" sz="2000" dirty="0"/>
              <a:t>This allows you to perform repair operations on the database or restore it from </a:t>
            </a:r>
            <a:r>
              <a:rPr lang="en-IN" sz="2000" dirty="0" smtClean="0"/>
              <a:t>backup media</a:t>
            </a:r>
            <a:r>
              <a:rPr lang="en-IN" sz="2000" dirty="0"/>
              <a:t>. </a:t>
            </a:r>
            <a:endParaRPr lang="en-IN" sz="2000" dirty="0" smtClean="0"/>
          </a:p>
          <a:p>
            <a:r>
              <a:rPr lang="en-IN" sz="2000" dirty="0" smtClean="0"/>
              <a:t>All </a:t>
            </a:r>
            <a:r>
              <a:rPr lang="en-IN" sz="2000" dirty="0"/>
              <a:t>drivers and services, with the exception of the Active Directory service, load during </a:t>
            </a:r>
            <a:r>
              <a:rPr lang="en-IN" sz="2000" dirty="0" smtClean="0"/>
              <a:t>a Directory </a:t>
            </a:r>
            <a:r>
              <a:rPr lang="en-IN" sz="2000" dirty="0"/>
              <a:t>Services Restore mode boot. </a:t>
            </a:r>
            <a:endParaRPr lang="en-IN" sz="2000" dirty="0" smtClean="0"/>
          </a:p>
          <a:p>
            <a:r>
              <a:rPr lang="en-IN" sz="2000" dirty="0" smtClean="0"/>
              <a:t>In cases </a:t>
            </a:r>
            <a:r>
              <a:rPr lang="en-IN" sz="2000" dirty="0"/>
              <a:t>where you can’t log on to a system because of </a:t>
            </a:r>
            <a:r>
              <a:rPr lang="en-IN" sz="2000" dirty="0" smtClean="0"/>
              <a:t>Active Directory </a:t>
            </a:r>
            <a:r>
              <a:rPr lang="en-IN" sz="2000" dirty="0"/>
              <a:t>database corruption, this mode enables you to repair the corruption.</a:t>
            </a:r>
          </a:p>
        </p:txBody>
      </p:sp>
    </p:spTree>
    <p:extLst>
      <p:ext uri="{BB962C8B-B14F-4D97-AF65-F5344CB8AC3E}">
        <p14:creationId xmlns:p14="http://schemas.microsoft.com/office/powerpoint/2010/main" val="3863850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292101"/>
            <a:ext cx="10018713" cy="1263316"/>
          </a:xfrm>
        </p:spPr>
        <p:txBody>
          <a:bodyPr/>
          <a:lstStyle/>
          <a:p>
            <a:r>
              <a:rPr lang="en-IN" b="1" dirty="0"/>
              <a:t>Boot Process</a:t>
            </a:r>
            <a:endParaRPr lang="en-IN" dirty="0"/>
          </a:p>
        </p:txBody>
      </p:sp>
      <p:sp>
        <p:nvSpPr>
          <p:cNvPr id="4" name="Content Placeholder 3"/>
          <p:cNvSpPr>
            <a:spLocks noGrp="1"/>
          </p:cNvSpPr>
          <p:nvPr>
            <p:ph sz="half" idx="1"/>
          </p:nvPr>
        </p:nvSpPr>
        <p:spPr>
          <a:xfrm>
            <a:off x="1484310" y="1040734"/>
            <a:ext cx="4895055" cy="5067966"/>
          </a:xfrm>
        </p:spPr>
        <p:txBody>
          <a:bodyPr>
            <a:noAutofit/>
          </a:bodyPr>
          <a:lstStyle/>
          <a:p>
            <a:r>
              <a:rPr lang="en-IN" sz="1600" dirty="0">
                <a:latin typeface="Times New Roman" panose="02020603050405020304" pitchFamily="18" charset="0"/>
                <a:cs typeface="Times New Roman" panose="02020603050405020304" pitchFamily="18" charset="0"/>
              </a:rPr>
              <a:t>In describing the Windows boot process, we’ll start with the installation of Windows and </a:t>
            </a:r>
            <a:r>
              <a:rPr lang="en-IN" sz="1600" dirty="0" smtClean="0">
                <a:latin typeface="Times New Roman" panose="02020603050405020304" pitchFamily="18" charset="0"/>
                <a:cs typeface="Times New Roman" panose="02020603050405020304" pitchFamily="18" charset="0"/>
              </a:rPr>
              <a:t>proceed through </a:t>
            </a:r>
            <a:r>
              <a:rPr lang="en-IN" sz="1600" dirty="0">
                <a:latin typeface="Times New Roman" panose="02020603050405020304" pitchFamily="18" charset="0"/>
                <a:cs typeface="Times New Roman" panose="02020603050405020304" pitchFamily="18" charset="0"/>
              </a:rPr>
              <a:t>the execution of boot support files. </a:t>
            </a:r>
            <a:endParaRPr lang="en-IN" sz="1600" dirty="0" smtClean="0">
              <a:latin typeface="Times New Roman" panose="02020603050405020304" pitchFamily="18" charset="0"/>
              <a:cs typeface="Times New Roman" panose="02020603050405020304" pitchFamily="18" charset="0"/>
            </a:endParaRPr>
          </a:p>
          <a:p>
            <a:r>
              <a:rPr lang="en-IN" sz="1600" dirty="0" smtClean="0">
                <a:latin typeface="Times New Roman" panose="02020603050405020304" pitchFamily="18" charset="0"/>
                <a:cs typeface="Times New Roman" panose="02020603050405020304" pitchFamily="18" charset="0"/>
              </a:rPr>
              <a:t>Device </a:t>
            </a:r>
            <a:r>
              <a:rPr lang="en-IN" sz="1600" dirty="0">
                <a:latin typeface="Times New Roman" panose="02020603050405020304" pitchFamily="18" charset="0"/>
                <a:cs typeface="Times New Roman" panose="02020603050405020304" pitchFamily="18" charset="0"/>
              </a:rPr>
              <a:t>drivers are a crucial part of the boot process, </a:t>
            </a:r>
            <a:r>
              <a:rPr lang="en-IN" sz="1600" dirty="0" smtClean="0">
                <a:latin typeface="Times New Roman" panose="02020603050405020304" pitchFamily="18" charset="0"/>
                <a:cs typeface="Times New Roman" panose="02020603050405020304" pitchFamily="18" charset="0"/>
              </a:rPr>
              <a:t>so we’ll </a:t>
            </a:r>
            <a:r>
              <a:rPr lang="en-IN" sz="1600" dirty="0">
                <a:latin typeface="Times New Roman" panose="02020603050405020304" pitchFamily="18" charset="0"/>
                <a:cs typeface="Times New Roman" panose="02020603050405020304" pitchFamily="18" charset="0"/>
              </a:rPr>
              <a:t>explain the way that they control the point in the boot process at which they load and initialize.</a:t>
            </a:r>
          </a:p>
          <a:p>
            <a:r>
              <a:rPr lang="en-IN" sz="1600" dirty="0">
                <a:latin typeface="Times New Roman" panose="02020603050405020304" pitchFamily="18" charset="0"/>
                <a:cs typeface="Times New Roman" panose="02020603050405020304" pitchFamily="18" charset="0"/>
              </a:rPr>
              <a:t>Then we’ll describe how the executive subsystems initialize and how the kernel launches the </a:t>
            </a:r>
            <a:r>
              <a:rPr lang="en-IN" sz="1600" dirty="0" smtClean="0">
                <a:latin typeface="Times New Roman" panose="02020603050405020304" pitchFamily="18" charset="0"/>
                <a:cs typeface="Times New Roman" panose="02020603050405020304" pitchFamily="18" charset="0"/>
              </a:rPr>
              <a:t>user mode </a:t>
            </a:r>
            <a:r>
              <a:rPr lang="en-IN" sz="1600" dirty="0" smtClean="0">
                <a:latin typeface="Times New Roman" panose="02020603050405020304" pitchFamily="18" charset="0"/>
                <a:cs typeface="Times New Roman" panose="02020603050405020304" pitchFamily="18" charset="0"/>
              </a:rPr>
              <a:t>portion </a:t>
            </a:r>
            <a:r>
              <a:rPr lang="en-IN" sz="1600" dirty="0">
                <a:latin typeface="Times New Roman" panose="02020603050405020304" pitchFamily="18" charset="0"/>
                <a:cs typeface="Times New Roman" panose="02020603050405020304" pitchFamily="18" charset="0"/>
              </a:rPr>
              <a:t>of Windows by starting the Session Manager process (</a:t>
            </a:r>
            <a:r>
              <a:rPr lang="en-IN" sz="1600" dirty="0" smtClean="0">
                <a:latin typeface="Times New Roman" panose="02020603050405020304" pitchFamily="18" charset="0"/>
                <a:cs typeface="Times New Roman" panose="02020603050405020304" pitchFamily="18" charset="0"/>
              </a:rPr>
              <a:t>Smss.exe</a:t>
            </a:r>
            <a:r>
              <a:rPr lang="en-IN" sz="1600" dirty="0" smtClean="0">
                <a:latin typeface="Times New Roman" panose="02020603050405020304" pitchFamily="18" charset="0"/>
                <a:cs typeface="Times New Roman" panose="02020603050405020304" pitchFamily="18" charset="0"/>
              </a:rPr>
              <a:t>)</a:t>
            </a:r>
          </a:p>
          <a:p>
            <a:r>
              <a:rPr lang="en-IN" sz="1600" dirty="0">
                <a:latin typeface="Times New Roman" panose="02020603050405020304" pitchFamily="18" charset="0"/>
                <a:cs typeface="Times New Roman" panose="02020603050405020304" pitchFamily="18" charset="0"/>
              </a:rPr>
              <a:t>The early phases of the boot process differ significantly on systems with a BIOS (basic input output system) versus systems with an EFI (Extensible Firmware Interface). </a:t>
            </a:r>
          </a:p>
        </p:txBody>
      </p:sp>
      <p:sp>
        <p:nvSpPr>
          <p:cNvPr id="5" name="Content Placeholder 4"/>
          <p:cNvSpPr>
            <a:spLocks noGrp="1"/>
          </p:cNvSpPr>
          <p:nvPr>
            <p:ph sz="half" idx="2"/>
          </p:nvPr>
        </p:nvSpPr>
        <p:spPr>
          <a:xfrm>
            <a:off x="6607967" y="1040734"/>
            <a:ext cx="4895056" cy="5226383"/>
          </a:xfrm>
        </p:spPr>
        <p:txBody>
          <a:bodyPr>
            <a:noAutofit/>
          </a:bodyPr>
          <a:lstStyle/>
          <a:p>
            <a:r>
              <a:rPr lang="en-IN" sz="1600" dirty="0" smtClean="0">
                <a:latin typeface="Times New Roman" panose="02020603050405020304" pitchFamily="18" charset="0"/>
                <a:cs typeface="Times New Roman" panose="02020603050405020304" pitchFamily="18" charset="0"/>
              </a:rPr>
              <a:t>EFI </a:t>
            </a:r>
            <a:r>
              <a:rPr lang="en-IN" sz="1600" dirty="0">
                <a:latin typeface="Times New Roman" panose="02020603050405020304" pitchFamily="18" charset="0"/>
                <a:cs typeface="Times New Roman" panose="02020603050405020304" pitchFamily="18" charset="0"/>
              </a:rPr>
              <a:t>is a newer standard that </a:t>
            </a:r>
            <a:r>
              <a:rPr lang="en-IN" sz="1600" dirty="0" smtClean="0">
                <a:latin typeface="Times New Roman" panose="02020603050405020304" pitchFamily="18" charset="0"/>
                <a:cs typeface="Times New Roman" panose="02020603050405020304" pitchFamily="18" charset="0"/>
              </a:rPr>
              <a:t>does away </a:t>
            </a:r>
            <a:r>
              <a:rPr lang="en-IN" sz="1600" dirty="0">
                <a:latin typeface="Times New Roman" panose="02020603050405020304" pitchFamily="18" charset="0"/>
                <a:cs typeface="Times New Roman" panose="02020603050405020304" pitchFamily="18" charset="0"/>
              </a:rPr>
              <a:t>with much of the legacy 16-bit code that BIOS systems use and allows the loading of </a:t>
            </a:r>
            <a:r>
              <a:rPr lang="en-IN" sz="1600" dirty="0" smtClean="0">
                <a:latin typeface="Times New Roman" panose="02020603050405020304" pitchFamily="18" charset="0"/>
                <a:cs typeface="Times New Roman" panose="02020603050405020304" pitchFamily="18" charset="0"/>
              </a:rPr>
              <a:t>pre-boot </a:t>
            </a:r>
            <a:r>
              <a:rPr lang="en-IN" sz="1600" dirty="0" smtClean="0">
                <a:latin typeface="Times New Roman" panose="02020603050405020304" pitchFamily="18" charset="0"/>
                <a:cs typeface="Times New Roman" panose="02020603050405020304" pitchFamily="18" charset="0"/>
              </a:rPr>
              <a:t>programs </a:t>
            </a:r>
            <a:r>
              <a:rPr lang="en-IN" sz="1600" dirty="0">
                <a:latin typeface="Times New Roman" panose="02020603050405020304" pitchFamily="18" charset="0"/>
                <a:cs typeface="Times New Roman" panose="02020603050405020304" pitchFamily="18" charset="0"/>
              </a:rPr>
              <a:t>and drivers to support the operating system loading phase</a:t>
            </a:r>
            <a:r>
              <a:rPr lang="en-IN" sz="1600" dirty="0" smtClean="0">
                <a:latin typeface="Times New Roman" panose="02020603050405020304" pitchFamily="18" charset="0"/>
                <a:cs typeface="Times New Roman" panose="02020603050405020304" pitchFamily="18" charset="0"/>
              </a:rPr>
              <a:t>.</a:t>
            </a:r>
          </a:p>
          <a:p>
            <a:r>
              <a:rPr lang="en-IN" sz="1600" dirty="0" smtClean="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next sections describe </a:t>
            </a:r>
            <a:r>
              <a:rPr lang="en-IN" sz="1600" dirty="0" smtClean="0">
                <a:latin typeface="Times New Roman" panose="02020603050405020304" pitchFamily="18" charset="0"/>
                <a:cs typeface="Times New Roman" panose="02020603050405020304" pitchFamily="18" charset="0"/>
              </a:rPr>
              <a:t>the portions </a:t>
            </a:r>
            <a:r>
              <a:rPr lang="en-IN" sz="1600" dirty="0">
                <a:latin typeface="Times New Roman" panose="02020603050405020304" pitchFamily="18" charset="0"/>
                <a:cs typeface="Times New Roman" panose="02020603050405020304" pitchFamily="18" charset="0"/>
              </a:rPr>
              <a:t>of the boot process specific to BIOS-based systems and are followed with a section </a:t>
            </a:r>
            <a:r>
              <a:rPr lang="en-IN" sz="1600" dirty="0" smtClean="0">
                <a:latin typeface="Times New Roman" panose="02020603050405020304" pitchFamily="18" charset="0"/>
                <a:cs typeface="Times New Roman" panose="02020603050405020304" pitchFamily="18" charset="0"/>
              </a:rPr>
              <a:t>describing the </a:t>
            </a:r>
            <a:r>
              <a:rPr lang="en-IN" sz="1600" dirty="0">
                <a:latin typeface="Times New Roman" panose="02020603050405020304" pitchFamily="18" charset="0"/>
                <a:cs typeface="Times New Roman" panose="02020603050405020304" pitchFamily="18" charset="0"/>
              </a:rPr>
              <a:t>EFI-specific portions of the boot process</a:t>
            </a:r>
            <a:r>
              <a:rPr lang="en-IN" sz="1600" dirty="0" smtClean="0">
                <a:latin typeface="Times New Roman" panose="02020603050405020304" pitchFamily="18" charset="0"/>
                <a:cs typeface="Times New Roman" panose="02020603050405020304" pitchFamily="18" charset="0"/>
              </a:rPr>
              <a:t>.</a:t>
            </a:r>
          </a:p>
          <a:p>
            <a:r>
              <a:rPr lang="en-IN" sz="1600" dirty="0">
                <a:latin typeface="Times New Roman" panose="02020603050405020304" pitchFamily="18" charset="0"/>
                <a:cs typeface="Times New Roman" panose="02020603050405020304" pitchFamily="18" charset="0"/>
              </a:rPr>
              <a:t>To support these different firmware implementations (as well as EFI 2.0, which is known as </a:t>
            </a:r>
            <a:r>
              <a:rPr lang="en-IN" sz="1600" dirty="0" smtClean="0">
                <a:latin typeface="Times New Roman" panose="02020603050405020304" pitchFamily="18" charset="0"/>
                <a:cs typeface="Times New Roman" panose="02020603050405020304" pitchFamily="18" charset="0"/>
              </a:rPr>
              <a:t>Unified EFI</a:t>
            </a:r>
            <a:r>
              <a:rPr lang="en-IN" sz="1600" dirty="0">
                <a:latin typeface="Times New Roman" panose="02020603050405020304" pitchFamily="18" charset="0"/>
                <a:cs typeface="Times New Roman" panose="02020603050405020304" pitchFamily="18" charset="0"/>
              </a:rPr>
              <a:t>, or UEFI), Windows provides a boot architecture that abstracts many of the differences away </a:t>
            </a:r>
            <a:r>
              <a:rPr lang="en-IN" sz="1600" dirty="0" smtClean="0">
                <a:latin typeface="Times New Roman" panose="02020603050405020304" pitchFamily="18" charset="0"/>
                <a:cs typeface="Times New Roman" panose="02020603050405020304" pitchFamily="18" charset="0"/>
              </a:rPr>
              <a:t>from users </a:t>
            </a:r>
            <a:r>
              <a:rPr lang="en-IN" sz="1600" dirty="0">
                <a:latin typeface="Times New Roman" panose="02020603050405020304" pitchFamily="18" charset="0"/>
                <a:cs typeface="Times New Roman" panose="02020603050405020304" pitchFamily="18" charset="0"/>
              </a:rPr>
              <a:t>and developers in order to provide a consistent environment and experience regardless of </a:t>
            </a:r>
            <a:r>
              <a:rPr lang="en-IN" sz="1600" dirty="0" smtClean="0">
                <a:latin typeface="Times New Roman" panose="02020603050405020304" pitchFamily="18" charset="0"/>
                <a:cs typeface="Times New Roman" panose="02020603050405020304" pitchFamily="18" charset="0"/>
              </a:rPr>
              <a:t>the type </a:t>
            </a:r>
            <a:r>
              <a:rPr lang="en-IN" sz="1600" dirty="0">
                <a:latin typeface="Times New Roman" panose="02020603050405020304" pitchFamily="18" charset="0"/>
                <a:cs typeface="Times New Roman" panose="02020603050405020304" pitchFamily="18" charset="0"/>
              </a:rPr>
              <a:t>of firmware used on the installed system.</a:t>
            </a:r>
          </a:p>
        </p:txBody>
      </p:sp>
    </p:spTree>
    <p:extLst>
      <p:ext uri="{BB962C8B-B14F-4D97-AF65-F5344CB8AC3E}">
        <p14:creationId xmlns:p14="http://schemas.microsoft.com/office/powerpoint/2010/main" val="19129304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a:t>
            </a:r>
            <a:r>
              <a:rPr lang="en-IN" dirty="0" smtClean="0">
                <a:latin typeface="Times New Roman" panose="02020603050405020304" pitchFamily="18" charset="0"/>
                <a:cs typeface="Times New Roman" panose="02020603050405020304" pitchFamily="18" charset="0"/>
              </a:rPr>
              <a:t>artial </a:t>
            </a:r>
            <a:r>
              <a:rPr lang="en-IN" dirty="0">
                <a:latin typeface="Times New Roman" panose="02020603050405020304" pitchFamily="18" charset="0"/>
                <a:cs typeface="Times New Roman" panose="02020603050405020304" pitchFamily="18" charset="0"/>
              </a:rPr>
              <a:t>contents of a sample boot log:</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05801" y="2593042"/>
            <a:ext cx="3568700" cy="3098625"/>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2593042"/>
            <a:ext cx="7767333" cy="3160058"/>
          </a:xfrm>
          <a:prstGeom prst="rect">
            <a:avLst/>
          </a:prstGeom>
        </p:spPr>
      </p:pic>
    </p:spTree>
    <p:extLst>
      <p:ext uri="{BB962C8B-B14F-4D97-AF65-F5344CB8AC3E}">
        <p14:creationId xmlns:p14="http://schemas.microsoft.com/office/powerpoint/2010/main" val="4141166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2" y="529167"/>
            <a:ext cx="10131425" cy="842433"/>
          </a:xfrm>
        </p:spPr>
        <p:txBody>
          <a:bodyPr/>
          <a:lstStyle/>
          <a:p>
            <a:pPr algn="ctr"/>
            <a:r>
              <a:rPr lang="en-IN" b="1" dirty="0"/>
              <a:t>Shutdown</a:t>
            </a:r>
            <a:endParaRPr lang="en-IN" dirty="0"/>
          </a:p>
        </p:txBody>
      </p:sp>
      <p:sp>
        <p:nvSpPr>
          <p:cNvPr id="3" name="Content Placeholder 2"/>
          <p:cNvSpPr>
            <a:spLocks noGrp="1"/>
          </p:cNvSpPr>
          <p:nvPr>
            <p:ph sz="half" idx="1"/>
          </p:nvPr>
        </p:nvSpPr>
        <p:spPr>
          <a:xfrm>
            <a:off x="101599" y="1206499"/>
            <a:ext cx="6057901" cy="5079999"/>
          </a:xfrm>
        </p:spPr>
        <p:txBody>
          <a:bodyPr>
            <a:noAutofit/>
          </a:bodyPr>
          <a:lstStyle/>
          <a:p>
            <a:r>
              <a:rPr lang="en-IN" sz="2000" b="1" u="sng" dirty="0"/>
              <a:t>If someone is logged on and a process initiates a shutdown by calling the Windows </a:t>
            </a:r>
            <a:r>
              <a:rPr lang="en-IN" sz="2000" b="1" i="1" u="sng" dirty="0" smtClean="0"/>
              <a:t>ExitWindowsEx </a:t>
            </a:r>
            <a:r>
              <a:rPr lang="en-IN" sz="2000" b="1" u="sng" dirty="0" smtClean="0"/>
              <a:t>function</a:t>
            </a:r>
            <a:r>
              <a:rPr lang="en-IN" sz="2000" dirty="0"/>
              <a:t>, a message is sent to that session’s Csrss instructing it to perform the shutdown</a:t>
            </a:r>
            <a:r>
              <a:rPr lang="en-IN" sz="2000" dirty="0" smtClean="0"/>
              <a:t>.</a:t>
            </a:r>
          </a:p>
          <a:p>
            <a:r>
              <a:rPr lang="en-IN" sz="2000" dirty="0" smtClean="0"/>
              <a:t>Remote shutdown is also done but is excluded in windows 7 with networking bases. Internally, the execution can </a:t>
            </a:r>
            <a:r>
              <a:rPr lang="en-IN" sz="2000" smtClean="0"/>
              <a:t>be stopped.</a:t>
            </a:r>
            <a:endParaRPr lang="en-IN" sz="2000" dirty="0" smtClean="0"/>
          </a:p>
          <a:p>
            <a:r>
              <a:rPr lang="en-IN" sz="2000" dirty="0" smtClean="0"/>
              <a:t>Csrss </a:t>
            </a:r>
            <a:r>
              <a:rPr lang="en-IN" sz="2000" dirty="0"/>
              <a:t>in </a:t>
            </a:r>
            <a:r>
              <a:rPr lang="en-IN" sz="2000" dirty="0" smtClean="0"/>
              <a:t>turn impersonates </a:t>
            </a:r>
            <a:r>
              <a:rPr lang="en-IN" sz="2000" dirty="0"/>
              <a:t>the caller and sends an RPC message to Winlogon, telling it to perform a system shutdown.</a:t>
            </a:r>
          </a:p>
          <a:p>
            <a:r>
              <a:rPr lang="en-IN" sz="2000" dirty="0"/>
              <a:t>Winlogon then impersonates the currently logged-on user (who might or might not have </a:t>
            </a:r>
            <a:r>
              <a:rPr lang="en-IN" sz="2000" dirty="0" smtClean="0"/>
              <a:t>the same </a:t>
            </a:r>
            <a:r>
              <a:rPr lang="en-IN" sz="2000" dirty="0"/>
              <a:t>security context as the user who initiated the system shutdown) and calls </a:t>
            </a:r>
            <a:r>
              <a:rPr lang="en-IN" sz="2000" i="1" dirty="0"/>
              <a:t>ExitWindowsEx </a:t>
            </a:r>
            <a:r>
              <a:rPr lang="en-IN" sz="2000" dirty="0" smtClean="0"/>
              <a:t>with </a:t>
            </a:r>
            <a:r>
              <a:rPr lang="en-IN" sz="2000" dirty="0"/>
              <a:t>some special internal flags. Again this call causes a message to be sent to the Csrss process inside </a:t>
            </a:r>
            <a:r>
              <a:rPr lang="en-IN" sz="2000" dirty="0" smtClean="0"/>
              <a:t>that session</a:t>
            </a:r>
            <a:r>
              <a:rPr lang="en-IN" sz="2000" dirty="0"/>
              <a:t>, requesting a system shutdown.</a:t>
            </a:r>
          </a:p>
        </p:txBody>
      </p:sp>
      <p:sp>
        <p:nvSpPr>
          <p:cNvPr id="4" name="Content Placeholder 3"/>
          <p:cNvSpPr>
            <a:spLocks noGrp="1"/>
          </p:cNvSpPr>
          <p:nvPr>
            <p:ph sz="half" idx="2"/>
          </p:nvPr>
        </p:nvSpPr>
        <p:spPr>
          <a:xfrm>
            <a:off x="6159500" y="1206500"/>
            <a:ext cx="5927727" cy="5079999"/>
          </a:xfrm>
        </p:spPr>
        <p:txBody>
          <a:bodyPr>
            <a:noAutofit/>
          </a:bodyPr>
          <a:lstStyle/>
          <a:p>
            <a:r>
              <a:rPr lang="en-IN" sz="1900" dirty="0"/>
              <a:t>Csrss then sends </a:t>
            </a:r>
            <a:r>
              <a:rPr lang="en-IN" sz="1900" dirty="0" smtClean="0"/>
              <a:t>the WM_ENDSESSION </a:t>
            </a:r>
            <a:r>
              <a:rPr lang="en-IN" sz="1900" dirty="0"/>
              <a:t>Windows message to the thread to request it to exit. Csrss waits the number </a:t>
            </a:r>
            <a:r>
              <a:rPr lang="en-IN" sz="1900" dirty="0" smtClean="0"/>
              <a:t>of seconds </a:t>
            </a:r>
            <a:r>
              <a:rPr lang="en-IN" sz="1900" dirty="0"/>
              <a:t>defined in HKCU\Control Panel\Desktop\</a:t>
            </a:r>
            <a:r>
              <a:rPr lang="en-IN" sz="1900" dirty="0" err="1"/>
              <a:t>HungAppTimeout</a:t>
            </a:r>
            <a:r>
              <a:rPr lang="en-IN" sz="1900" dirty="0"/>
              <a:t> for the thread to exit. (The </a:t>
            </a:r>
            <a:r>
              <a:rPr lang="en-IN" sz="1900" dirty="0" smtClean="0"/>
              <a:t>default is </a:t>
            </a:r>
            <a:r>
              <a:rPr lang="en-IN" sz="1900" dirty="0"/>
              <a:t>5,000 milliseconds</a:t>
            </a:r>
            <a:r>
              <a:rPr lang="en-IN" sz="1900" dirty="0" smtClean="0"/>
              <a:t>.)</a:t>
            </a:r>
            <a:endParaRPr lang="en-IN" sz="1900" dirty="0"/>
          </a:p>
          <a:p>
            <a:r>
              <a:rPr lang="en-IN" sz="1900" dirty="0"/>
              <a:t>If the thread doesn’t exit before the timeout, Csrss fades out the screen and displays the </a:t>
            </a:r>
            <a:r>
              <a:rPr lang="en-IN" sz="1900" dirty="0" smtClean="0"/>
              <a:t>hungprogram You </a:t>
            </a:r>
            <a:r>
              <a:rPr lang="en-IN" sz="1900" dirty="0"/>
              <a:t>can disable this screen by creating the registry </a:t>
            </a:r>
            <a:r>
              <a:rPr lang="en-IN" sz="1900" dirty="0" smtClean="0"/>
              <a:t>value HKCU\Control </a:t>
            </a:r>
            <a:r>
              <a:rPr lang="en-IN" sz="1900" dirty="0"/>
              <a:t>Panel\Desktop\</a:t>
            </a:r>
            <a:r>
              <a:rPr lang="en-IN" sz="1900" dirty="0" err="1"/>
              <a:t>AutoEndTasks</a:t>
            </a:r>
            <a:r>
              <a:rPr lang="en-IN" sz="1900" dirty="0"/>
              <a:t> and setting it to 1</a:t>
            </a:r>
            <a:r>
              <a:rPr lang="en-IN" sz="1900" dirty="0" smtClean="0"/>
              <a:t>. </a:t>
            </a:r>
          </a:p>
          <a:p>
            <a:r>
              <a:rPr lang="en-IN" sz="1900" dirty="0" smtClean="0"/>
              <a:t>This </a:t>
            </a:r>
            <a:r>
              <a:rPr lang="en-IN" sz="1900" dirty="0"/>
              <a:t>screen indicates which </a:t>
            </a:r>
            <a:r>
              <a:rPr lang="en-IN" sz="1900" dirty="0" smtClean="0"/>
              <a:t>programs are </a:t>
            </a:r>
            <a:r>
              <a:rPr lang="en-IN" sz="1900" dirty="0"/>
              <a:t>currently running and, if available, their current state. Windows indicates which program </a:t>
            </a:r>
            <a:r>
              <a:rPr lang="en-IN" sz="1900" dirty="0" smtClean="0"/>
              <a:t>isn’t shutting </a:t>
            </a:r>
            <a:r>
              <a:rPr lang="en-IN" sz="1900" dirty="0"/>
              <a:t>down in a timely manner and gives the user a choice of either killing the process or </a:t>
            </a:r>
            <a:r>
              <a:rPr lang="en-IN" sz="1900" dirty="0" smtClean="0"/>
              <a:t>aborting the </a:t>
            </a:r>
            <a:r>
              <a:rPr lang="en-IN" sz="1900" dirty="0"/>
              <a:t>shutdown.</a:t>
            </a:r>
          </a:p>
        </p:txBody>
      </p:sp>
    </p:spTree>
    <p:extLst>
      <p:ext uri="{BB962C8B-B14F-4D97-AF65-F5344CB8AC3E}">
        <p14:creationId xmlns:p14="http://schemas.microsoft.com/office/powerpoint/2010/main" val="13430473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Hung Program Screen</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17683" y="2574649"/>
            <a:ext cx="4798534" cy="3726135"/>
          </a:xfrm>
        </p:spPr>
      </p:pic>
    </p:spTree>
    <p:extLst>
      <p:ext uri="{BB962C8B-B14F-4D97-AF65-F5344CB8AC3E}">
        <p14:creationId xmlns:p14="http://schemas.microsoft.com/office/powerpoint/2010/main" val="5399730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123455" y="2311400"/>
            <a:ext cx="5855445" cy="1538881"/>
          </a:xfrm>
        </p:spPr>
        <p:txBody>
          <a:bodyPr/>
          <a:lstStyle/>
          <a:p>
            <a:r>
              <a:rPr lang="en-US" sz="9600" dirty="0" smtClean="0">
                <a:latin typeface="Forte" panose="03060902040502070203" pitchFamily="66" charset="0"/>
              </a:rPr>
              <a:t>Thank You</a:t>
            </a:r>
            <a:endParaRPr lang="en-US" sz="9600" dirty="0">
              <a:latin typeface="Forte" panose="03060902040502070203" pitchFamily="66" charset="0"/>
            </a:endParaRPr>
          </a:p>
        </p:txBody>
      </p:sp>
    </p:spTree>
    <p:extLst>
      <p:ext uri="{BB962C8B-B14F-4D97-AF65-F5344CB8AC3E}">
        <p14:creationId xmlns:p14="http://schemas.microsoft.com/office/powerpoint/2010/main" val="1110623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BIOS </a:t>
            </a:r>
            <a:r>
              <a:rPr lang="en-IN" dirty="0" smtClean="0"/>
              <a:t>Pre-boot</a:t>
            </a:r>
            <a:endParaRPr lang="en-IN" dirty="0"/>
          </a:p>
        </p:txBody>
      </p:sp>
      <p:sp>
        <p:nvSpPr>
          <p:cNvPr id="3" name="Content Placeholder 2"/>
          <p:cNvSpPr>
            <a:spLocks noGrp="1"/>
          </p:cNvSpPr>
          <p:nvPr>
            <p:ph sz="half" idx="1"/>
          </p:nvPr>
        </p:nvSpPr>
        <p:spPr>
          <a:xfrm>
            <a:off x="1295402" y="2471420"/>
            <a:ext cx="4718304" cy="3713480"/>
          </a:xfrm>
        </p:spPr>
        <p:txBody>
          <a:bodyPr>
            <a:noAutofit/>
          </a:bodyPr>
          <a:lstStyle/>
          <a:p>
            <a:r>
              <a:rPr lang="en-IN" sz="1600" dirty="0">
                <a:latin typeface="Times New Roman" panose="02020603050405020304" pitchFamily="18" charset="0"/>
                <a:cs typeface="Times New Roman" panose="02020603050405020304" pitchFamily="18" charset="0"/>
              </a:rPr>
              <a:t>The Windows boot process doesn’t begin when you power on your computer or press the reset button.</a:t>
            </a:r>
          </a:p>
          <a:p>
            <a:r>
              <a:rPr lang="en-IN" sz="1600" dirty="0">
                <a:latin typeface="Times New Roman" panose="02020603050405020304" pitchFamily="18" charset="0"/>
                <a:cs typeface="Times New Roman" panose="02020603050405020304" pitchFamily="18" charset="0"/>
              </a:rPr>
              <a:t>It begins when you install Windows on your computer. </a:t>
            </a:r>
            <a:endParaRPr lang="en-IN" sz="1600" dirty="0" smtClean="0">
              <a:latin typeface="Times New Roman" panose="02020603050405020304" pitchFamily="18" charset="0"/>
              <a:cs typeface="Times New Roman" panose="02020603050405020304" pitchFamily="18" charset="0"/>
            </a:endParaRPr>
          </a:p>
          <a:p>
            <a:r>
              <a:rPr lang="en-IN" sz="1600" dirty="0" smtClean="0">
                <a:latin typeface="Times New Roman" panose="02020603050405020304" pitchFamily="18" charset="0"/>
                <a:cs typeface="Times New Roman" panose="02020603050405020304" pitchFamily="18" charset="0"/>
              </a:rPr>
              <a:t>At </a:t>
            </a:r>
            <a:r>
              <a:rPr lang="en-IN" sz="1600" dirty="0">
                <a:latin typeface="Times New Roman" panose="02020603050405020304" pitchFamily="18" charset="0"/>
                <a:cs typeface="Times New Roman" panose="02020603050405020304" pitchFamily="18" charset="0"/>
              </a:rPr>
              <a:t>some point during the execution of </a:t>
            </a:r>
            <a:r>
              <a:rPr lang="en-IN" sz="1600" dirty="0" smtClean="0">
                <a:latin typeface="Times New Roman" panose="02020603050405020304" pitchFamily="18" charset="0"/>
                <a:cs typeface="Times New Roman" panose="02020603050405020304" pitchFamily="18" charset="0"/>
              </a:rPr>
              <a:t>the Windows </a:t>
            </a:r>
            <a:r>
              <a:rPr lang="en-IN" sz="1600" dirty="0">
                <a:latin typeface="Times New Roman" panose="02020603050405020304" pitchFamily="18" charset="0"/>
                <a:cs typeface="Times New Roman" panose="02020603050405020304" pitchFamily="18" charset="0"/>
              </a:rPr>
              <a:t>Setup program, the system’s primary hard disk is prepared with code that takes part in </a:t>
            </a:r>
            <a:r>
              <a:rPr lang="en-IN" sz="1600" dirty="0" smtClean="0">
                <a:latin typeface="Times New Roman" panose="02020603050405020304" pitchFamily="18" charset="0"/>
                <a:cs typeface="Times New Roman" panose="02020603050405020304" pitchFamily="18" charset="0"/>
              </a:rPr>
              <a:t>the boot </a:t>
            </a:r>
            <a:r>
              <a:rPr lang="en-IN" sz="1600" dirty="0">
                <a:latin typeface="Times New Roman" panose="02020603050405020304" pitchFamily="18" charset="0"/>
                <a:cs typeface="Times New Roman" panose="02020603050405020304" pitchFamily="18" charset="0"/>
              </a:rPr>
              <a:t>process</a:t>
            </a:r>
            <a:r>
              <a:rPr lang="en-IN" sz="1600" dirty="0" smtClean="0">
                <a:latin typeface="Times New Roman" panose="02020603050405020304" pitchFamily="18" charset="0"/>
                <a:cs typeface="Times New Roman" panose="02020603050405020304" pitchFamily="18" charset="0"/>
              </a:rPr>
              <a:t>.</a:t>
            </a:r>
          </a:p>
          <a:p>
            <a:r>
              <a:rPr lang="en-IN" sz="1600" dirty="0" smtClean="0">
                <a:latin typeface="Times New Roman" panose="02020603050405020304" pitchFamily="18" charset="0"/>
                <a:cs typeface="Times New Roman" panose="02020603050405020304" pitchFamily="18" charset="0"/>
              </a:rPr>
              <a:t>Before </a:t>
            </a:r>
            <a:r>
              <a:rPr lang="en-IN" sz="1600" dirty="0">
                <a:latin typeface="Times New Roman" panose="02020603050405020304" pitchFamily="18" charset="0"/>
                <a:cs typeface="Times New Roman" panose="02020603050405020304" pitchFamily="18" charset="0"/>
              </a:rPr>
              <a:t>we get into what this code does, let’s look at how and where Windows </a:t>
            </a:r>
            <a:r>
              <a:rPr lang="en-IN" sz="1600" dirty="0" smtClean="0">
                <a:latin typeface="Times New Roman" panose="02020603050405020304" pitchFamily="18" charset="0"/>
                <a:cs typeface="Times New Roman" panose="02020603050405020304" pitchFamily="18" charset="0"/>
              </a:rPr>
              <a:t>places the </a:t>
            </a:r>
            <a:r>
              <a:rPr lang="en-IN" sz="1600" dirty="0">
                <a:latin typeface="Times New Roman" panose="02020603050405020304" pitchFamily="18" charset="0"/>
                <a:cs typeface="Times New Roman" panose="02020603050405020304" pitchFamily="18" charset="0"/>
              </a:rPr>
              <a:t>code on a disk</a:t>
            </a:r>
            <a:r>
              <a:rPr lang="en-IN" sz="1600" dirty="0" smtClean="0">
                <a:latin typeface="Times New Roman" panose="02020603050405020304" pitchFamily="18" charset="0"/>
                <a:cs typeface="Times New Roman" panose="02020603050405020304" pitchFamily="18" charset="0"/>
              </a:rPr>
              <a:t>.</a:t>
            </a:r>
          </a:p>
          <a:p>
            <a:r>
              <a:rPr lang="en-IN" sz="1600" dirty="0" smtClean="0">
                <a:latin typeface="Times New Roman" panose="02020603050405020304" pitchFamily="18" charset="0"/>
                <a:cs typeface="Times New Roman" panose="02020603050405020304" pitchFamily="18" charset="0"/>
              </a:rPr>
              <a:t>Since </a:t>
            </a:r>
            <a:r>
              <a:rPr lang="en-IN" sz="1600" dirty="0">
                <a:latin typeface="Times New Roman" panose="02020603050405020304" pitchFamily="18" charset="0"/>
                <a:cs typeface="Times New Roman" panose="02020603050405020304" pitchFamily="18" charset="0"/>
              </a:rPr>
              <a:t>the early days of MS-DOS, a standard has existed on x86 systems for the </a:t>
            </a:r>
            <a:r>
              <a:rPr lang="en-IN" sz="1600" dirty="0" smtClean="0">
                <a:latin typeface="Times New Roman" panose="02020603050405020304" pitchFamily="18" charset="0"/>
                <a:cs typeface="Times New Roman" panose="02020603050405020304" pitchFamily="18" charset="0"/>
              </a:rPr>
              <a:t>way physical </a:t>
            </a:r>
            <a:r>
              <a:rPr lang="en-IN" sz="1600" dirty="0">
                <a:latin typeface="Times New Roman" panose="02020603050405020304" pitchFamily="18" charset="0"/>
                <a:cs typeface="Times New Roman" panose="02020603050405020304" pitchFamily="18" charset="0"/>
              </a:rPr>
              <a:t>hard disks are divided into </a:t>
            </a:r>
            <a:r>
              <a:rPr lang="en-IN" sz="1600" dirty="0" smtClean="0">
                <a:latin typeface="Times New Roman" panose="02020603050405020304" pitchFamily="18" charset="0"/>
                <a:cs typeface="Times New Roman" panose="02020603050405020304" pitchFamily="18" charset="0"/>
              </a:rPr>
              <a:t>volumes.</a:t>
            </a:r>
            <a:endParaRPr lang="en-IN" sz="160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6178294" y="2471420"/>
            <a:ext cx="4718304" cy="3726180"/>
          </a:xfrm>
        </p:spPr>
        <p:txBody>
          <a:bodyPr>
            <a:noAutofit/>
          </a:bodyPr>
          <a:lstStyle/>
          <a:p>
            <a:r>
              <a:rPr lang="en-IN" sz="1600" dirty="0">
                <a:latin typeface="Times New Roman" panose="02020603050405020304" pitchFamily="18" charset="0"/>
                <a:cs typeface="Times New Roman" panose="02020603050405020304" pitchFamily="18" charset="0"/>
              </a:rPr>
              <a:t>Microsoft operating systems split hard disks into discrete areas known as </a:t>
            </a:r>
            <a:r>
              <a:rPr lang="en-IN" sz="1600" i="1" dirty="0">
                <a:latin typeface="Times New Roman" panose="02020603050405020304" pitchFamily="18" charset="0"/>
                <a:cs typeface="Times New Roman" panose="02020603050405020304" pitchFamily="18" charset="0"/>
              </a:rPr>
              <a:t>partitions </a:t>
            </a:r>
            <a:r>
              <a:rPr lang="en-IN" sz="1600" dirty="0">
                <a:latin typeface="Times New Roman" panose="02020603050405020304" pitchFamily="18" charset="0"/>
                <a:cs typeface="Times New Roman" panose="02020603050405020304" pitchFamily="18" charset="0"/>
              </a:rPr>
              <a:t>and use </a:t>
            </a:r>
            <a:r>
              <a:rPr lang="en-IN" sz="1600" dirty="0" smtClean="0">
                <a:latin typeface="Times New Roman" panose="02020603050405020304" pitchFamily="18" charset="0"/>
                <a:cs typeface="Times New Roman" panose="02020603050405020304" pitchFamily="18" charset="0"/>
              </a:rPr>
              <a:t>file systems </a:t>
            </a:r>
            <a:r>
              <a:rPr lang="en-IN" sz="1600" dirty="0">
                <a:latin typeface="Times New Roman" panose="02020603050405020304" pitchFamily="18" charset="0"/>
                <a:cs typeface="Times New Roman" panose="02020603050405020304" pitchFamily="18" charset="0"/>
              </a:rPr>
              <a:t>(such as FAT and NTFS) to format each partition into a volume. </a:t>
            </a:r>
            <a:endParaRPr lang="en-IN" sz="1600" dirty="0" smtClean="0">
              <a:latin typeface="Times New Roman" panose="02020603050405020304" pitchFamily="18" charset="0"/>
              <a:cs typeface="Times New Roman" panose="02020603050405020304" pitchFamily="18" charset="0"/>
            </a:endParaRPr>
          </a:p>
          <a:p>
            <a:r>
              <a:rPr lang="en-IN" sz="1600" dirty="0" smtClean="0">
                <a:latin typeface="Times New Roman" panose="02020603050405020304" pitchFamily="18" charset="0"/>
                <a:cs typeface="Times New Roman" panose="02020603050405020304" pitchFamily="18" charset="0"/>
              </a:rPr>
              <a:t>A </a:t>
            </a:r>
            <a:r>
              <a:rPr lang="en-IN" sz="1600" dirty="0">
                <a:latin typeface="Times New Roman" panose="02020603050405020304" pitchFamily="18" charset="0"/>
                <a:cs typeface="Times New Roman" panose="02020603050405020304" pitchFamily="18" charset="0"/>
              </a:rPr>
              <a:t>hard disk can contain </a:t>
            </a:r>
            <a:r>
              <a:rPr lang="en-IN" sz="1600" dirty="0" smtClean="0">
                <a:latin typeface="Times New Roman" panose="02020603050405020304" pitchFamily="18" charset="0"/>
                <a:cs typeface="Times New Roman" panose="02020603050405020304" pitchFamily="18" charset="0"/>
              </a:rPr>
              <a:t>up to </a:t>
            </a:r>
            <a:r>
              <a:rPr lang="en-IN" sz="1600" dirty="0">
                <a:latin typeface="Times New Roman" panose="02020603050405020304" pitchFamily="18" charset="0"/>
                <a:cs typeface="Times New Roman" panose="02020603050405020304" pitchFamily="18" charset="0"/>
              </a:rPr>
              <a:t>four primary partitions. Because this apportioning scheme would limit a disk to four volumes, </a:t>
            </a:r>
            <a:r>
              <a:rPr lang="en-IN" sz="1600" dirty="0" smtClean="0">
                <a:latin typeface="Times New Roman" panose="02020603050405020304" pitchFamily="18" charset="0"/>
                <a:cs typeface="Times New Roman" panose="02020603050405020304" pitchFamily="18" charset="0"/>
              </a:rPr>
              <a:t>a special </a:t>
            </a:r>
            <a:r>
              <a:rPr lang="en-IN" sz="1600" dirty="0">
                <a:latin typeface="Times New Roman" panose="02020603050405020304" pitchFamily="18" charset="0"/>
                <a:cs typeface="Times New Roman" panose="02020603050405020304" pitchFamily="18" charset="0"/>
              </a:rPr>
              <a:t>partition type, called an </a:t>
            </a:r>
            <a:r>
              <a:rPr lang="en-IN" sz="1600" i="1" dirty="0">
                <a:latin typeface="Times New Roman" panose="02020603050405020304" pitchFamily="18" charset="0"/>
                <a:cs typeface="Times New Roman" panose="02020603050405020304" pitchFamily="18" charset="0"/>
              </a:rPr>
              <a:t>extended partition</a:t>
            </a:r>
            <a:r>
              <a:rPr lang="en-IN" sz="1600" dirty="0">
                <a:latin typeface="Times New Roman" panose="02020603050405020304" pitchFamily="18" charset="0"/>
                <a:cs typeface="Times New Roman" panose="02020603050405020304" pitchFamily="18" charset="0"/>
              </a:rPr>
              <a:t>, further allocates up to four additional </a:t>
            </a:r>
            <a:r>
              <a:rPr lang="en-IN" sz="1600" dirty="0" smtClean="0">
                <a:latin typeface="Times New Roman" panose="02020603050405020304" pitchFamily="18" charset="0"/>
                <a:cs typeface="Times New Roman" panose="02020603050405020304" pitchFamily="18" charset="0"/>
              </a:rPr>
              <a:t>partitions within </a:t>
            </a:r>
            <a:r>
              <a:rPr lang="en-IN" sz="1600" dirty="0">
                <a:latin typeface="Times New Roman" panose="02020603050405020304" pitchFamily="18" charset="0"/>
                <a:cs typeface="Times New Roman" panose="02020603050405020304" pitchFamily="18" charset="0"/>
              </a:rPr>
              <a:t>each extended partition</a:t>
            </a:r>
            <a:r>
              <a:rPr lang="en-IN" sz="1600" dirty="0" smtClean="0">
                <a:latin typeface="Times New Roman" panose="02020603050405020304" pitchFamily="18" charset="0"/>
                <a:cs typeface="Times New Roman" panose="02020603050405020304" pitchFamily="18" charset="0"/>
              </a:rPr>
              <a:t>.</a:t>
            </a:r>
          </a:p>
          <a:p>
            <a:r>
              <a:rPr lang="en-IN" sz="1600" dirty="0" smtClean="0">
                <a:latin typeface="Times New Roman" panose="02020603050405020304" pitchFamily="18" charset="0"/>
                <a:cs typeface="Times New Roman" panose="02020603050405020304" pitchFamily="18" charset="0"/>
              </a:rPr>
              <a:t>Extended </a:t>
            </a:r>
            <a:r>
              <a:rPr lang="en-IN" sz="1600" dirty="0">
                <a:latin typeface="Times New Roman" panose="02020603050405020304" pitchFamily="18" charset="0"/>
                <a:cs typeface="Times New Roman" panose="02020603050405020304" pitchFamily="18" charset="0"/>
              </a:rPr>
              <a:t>partitions can contain extended partitions, which can </a:t>
            </a:r>
            <a:r>
              <a:rPr lang="en-IN" sz="1600" dirty="0" smtClean="0">
                <a:latin typeface="Times New Roman" panose="02020603050405020304" pitchFamily="18" charset="0"/>
                <a:cs typeface="Times New Roman" panose="02020603050405020304" pitchFamily="18" charset="0"/>
              </a:rPr>
              <a:t>contain extended </a:t>
            </a:r>
            <a:r>
              <a:rPr lang="en-IN" sz="1600" dirty="0">
                <a:latin typeface="Times New Roman" panose="02020603050405020304" pitchFamily="18" charset="0"/>
                <a:cs typeface="Times New Roman" panose="02020603050405020304" pitchFamily="18" charset="0"/>
              </a:rPr>
              <a:t>partitions, and so on, making the number of volumes an operating system can place </a:t>
            </a:r>
            <a:r>
              <a:rPr lang="en-IN" sz="1600" dirty="0" smtClean="0">
                <a:latin typeface="Times New Roman" panose="02020603050405020304" pitchFamily="18" charset="0"/>
                <a:cs typeface="Times New Roman" panose="02020603050405020304" pitchFamily="18" charset="0"/>
              </a:rPr>
              <a:t>on a </a:t>
            </a:r>
            <a:r>
              <a:rPr lang="en-IN" sz="1600" dirty="0">
                <a:latin typeface="Times New Roman" panose="02020603050405020304" pitchFamily="18" charset="0"/>
                <a:cs typeface="Times New Roman" panose="02020603050405020304" pitchFamily="18" charset="0"/>
              </a:rPr>
              <a:t>disk effectively infinite. </a:t>
            </a:r>
          </a:p>
        </p:txBody>
      </p:sp>
    </p:spTree>
    <p:extLst>
      <p:ext uri="{BB962C8B-B14F-4D97-AF65-F5344CB8AC3E}">
        <p14:creationId xmlns:p14="http://schemas.microsoft.com/office/powerpoint/2010/main" val="2811441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2200" y="190499"/>
            <a:ext cx="9131300" cy="6527801"/>
          </a:xfrm>
        </p:spPr>
      </p:pic>
    </p:spTree>
    <p:extLst>
      <p:ext uri="{BB962C8B-B14F-4D97-AF65-F5344CB8AC3E}">
        <p14:creationId xmlns:p14="http://schemas.microsoft.com/office/powerpoint/2010/main" val="37475333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3801" y="139700"/>
            <a:ext cx="8966200" cy="6553200"/>
          </a:xfrm>
        </p:spPr>
      </p:pic>
    </p:spTree>
    <p:extLst>
      <p:ext uri="{BB962C8B-B14F-4D97-AF65-F5344CB8AC3E}">
        <p14:creationId xmlns:p14="http://schemas.microsoft.com/office/powerpoint/2010/main" val="30096289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03200" y="266700"/>
            <a:ext cx="5477936" cy="6261100"/>
          </a:xfrm>
        </p:spPr>
        <p:txBody>
          <a:bodyPr>
            <a:noAutofit/>
          </a:bodyPr>
          <a:lstStyle/>
          <a:p>
            <a:r>
              <a:rPr lang="en-IN" dirty="0">
                <a:latin typeface="Times New Roman" panose="02020603050405020304" pitchFamily="18" charset="0"/>
                <a:cs typeface="Times New Roman" panose="02020603050405020304" pitchFamily="18" charset="0"/>
              </a:rPr>
              <a:t>Physical disks are addressed in units known as </a:t>
            </a:r>
            <a:r>
              <a:rPr lang="en-IN" i="1" u="sng" dirty="0" smtClean="0">
                <a:latin typeface="Times New Roman" panose="02020603050405020304" pitchFamily="18" charset="0"/>
                <a:cs typeface="Times New Roman" panose="02020603050405020304" pitchFamily="18" charset="0"/>
              </a:rPr>
              <a:t>sectors</a:t>
            </a:r>
            <a:r>
              <a:rPr lang="en-IN" dirty="0" smtClean="0">
                <a:latin typeface="Times New Roman" panose="02020603050405020304" pitchFamily="18" charset="0"/>
                <a:cs typeface="Times New Roman" panose="02020603050405020304" pitchFamily="18" charset="0"/>
              </a:rPr>
              <a:t>.</a:t>
            </a:r>
          </a:p>
          <a:p>
            <a:r>
              <a:rPr lang="en-IN" dirty="0" smtClean="0">
                <a:latin typeface="Times New Roman" panose="02020603050405020304" pitchFamily="18" charset="0"/>
                <a:cs typeface="Times New Roman" panose="02020603050405020304" pitchFamily="18" charset="0"/>
              </a:rPr>
              <a:t>A </a:t>
            </a:r>
            <a:r>
              <a:rPr lang="en-IN" dirty="0">
                <a:latin typeface="Times New Roman" panose="02020603050405020304" pitchFamily="18" charset="0"/>
                <a:cs typeface="Times New Roman" panose="02020603050405020304" pitchFamily="18" charset="0"/>
              </a:rPr>
              <a:t>hard disk sector on a BIOS PC is </a:t>
            </a:r>
            <a:r>
              <a:rPr lang="en-IN" dirty="0" smtClean="0">
                <a:latin typeface="Times New Roman" panose="02020603050405020304" pitchFamily="18" charset="0"/>
                <a:cs typeface="Times New Roman" panose="02020603050405020304" pitchFamily="18" charset="0"/>
              </a:rPr>
              <a:t>typically </a:t>
            </a:r>
            <a:r>
              <a:rPr lang="en-IN" u="sng" dirty="0" smtClean="0">
                <a:latin typeface="Times New Roman" panose="02020603050405020304" pitchFamily="18" charset="0"/>
                <a:cs typeface="Times New Roman" panose="02020603050405020304" pitchFamily="18" charset="0"/>
              </a:rPr>
              <a:t>512 </a:t>
            </a:r>
            <a:r>
              <a:rPr lang="en-IN" u="sng" dirty="0">
                <a:latin typeface="Times New Roman" panose="02020603050405020304" pitchFamily="18" charset="0"/>
                <a:cs typeface="Times New Roman" panose="02020603050405020304" pitchFamily="18" charset="0"/>
              </a:rPr>
              <a:t>bytes</a:t>
            </a:r>
            <a:r>
              <a:rPr lang="en-IN" dirty="0">
                <a:latin typeface="Times New Roman" panose="02020603050405020304" pitchFamily="18" charset="0"/>
                <a:cs typeface="Times New Roman" panose="02020603050405020304" pitchFamily="18" charset="0"/>
              </a:rPr>
              <a:t> (but moving to 4,096 </a:t>
            </a:r>
            <a:r>
              <a:rPr lang="en-IN" dirty="0" smtClean="0">
                <a:latin typeface="Times New Roman" panose="02020603050405020304" pitchFamily="18" charset="0"/>
                <a:cs typeface="Times New Roman" panose="02020603050405020304" pitchFamily="18" charset="0"/>
              </a:rPr>
              <a:t>bytes.</a:t>
            </a:r>
          </a:p>
          <a:p>
            <a:r>
              <a:rPr lang="en-IN" dirty="0" smtClean="0">
                <a:latin typeface="Times New Roman" panose="02020603050405020304" pitchFamily="18" charset="0"/>
                <a:cs typeface="Times New Roman" panose="02020603050405020304" pitchFamily="18" charset="0"/>
              </a:rPr>
              <a:t>Utilities </a:t>
            </a:r>
            <a:r>
              <a:rPr lang="en-IN" dirty="0">
                <a:latin typeface="Times New Roman" panose="02020603050405020304" pitchFamily="18" charset="0"/>
                <a:cs typeface="Times New Roman" panose="02020603050405020304" pitchFamily="18" charset="0"/>
              </a:rPr>
              <a:t>that prepare </a:t>
            </a:r>
            <a:r>
              <a:rPr lang="en-IN" dirty="0" smtClean="0">
                <a:latin typeface="Times New Roman" panose="02020603050405020304" pitchFamily="18" charset="0"/>
                <a:cs typeface="Times New Roman" panose="02020603050405020304" pitchFamily="18" charset="0"/>
              </a:rPr>
              <a:t>hard disks </a:t>
            </a:r>
            <a:r>
              <a:rPr lang="en-IN" dirty="0">
                <a:latin typeface="Times New Roman" panose="02020603050405020304" pitchFamily="18" charset="0"/>
                <a:cs typeface="Times New Roman" panose="02020603050405020304" pitchFamily="18" charset="0"/>
              </a:rPr>
              <a:t>for the definition of volumes, such as the Windows </a:t>
            </a:r>
            <a:r>
              <a:rPr lang="en-IN" dirty="0" smtClean="0">
                <a:latin typeface="Times New Roman" panose="02020603050405020304" pitchFamily="18" charset="0"/>
                <a:cs typeface="Times New Roman" panose="02020603050405020304" pitchFamily="18" charset="0"/>
              </a:rPr>
              <a:t>Setup </a:t>
            </a:r>
            <a:r>
              <a:rPr lang="en-IN" dirty="0">
                <a:latin typeface="Times New Roman" panose="02020603050405020304" pitchFamily="18" charset="0"/>
                <a:cs typeface="Times New Roman" panose="02020603050405020304" pitchFamily="18" charset="0"/>
              </a:rPr>
              <a:t>program, write a sector of data </a:t>
            </a:r>
            <a:r>
              <a:rPr lang="en-IN" dirty="0" smtClean="0">
                <a:latin typeface="Times New Roman" panose="02020603050405020304" pitchFamily="18" charset="0"/>
                <a:cs typeface="Times New Roman" panose="02020603050405020304" pitchFamily="18" charset="0"/>
              </a:rPr>
              <a:t>called a </a:t>
            </a:r>
            <a:r>
              <a:rPr lang="en-IN" u="sng" dirty="0">
                <a:latin typeface="Times New Roman" panose="02020603050405020304" pitchFamily="18" charset="0"/>
                <a:cs typeface="Times New Roman" panose="02020603050405020304" pitchFamily="18" charset="0"/>
              </a:rPr>
              <a:t>Master Boot Record (MBR) </a:t>
            </a:r>
            <a:r>
              <a:rPr lang="en-IN" dirty="0">
                <a:latin typeface="Times New Roman" panose="02020603050405020304" pitchFamily="18" charset="0"/>
                <a:cs typeface="Times New Roman" panose="02020603050405020304" pitchFamily="18" charset="0"/>
              </a:rPr>
              <a:t>to the first sector on a hard disk. </a:t>
            </a: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The </a:t>
            </a:r>
            <a:r>
              <a:rPr lang="en-IN" dirty="0">
                <a:latin typeface="Times New Roman" panose="02020603050405020304" pitchFamily="18" charset="0"/>
                <a:cs typeface="Times New Roman" panose="02020603050405020304" pitchFamily="18" charset="0"/>
              </a:rPr>
              <a:t>MBR includes a fixed amount of space that contains executable instructions (called </a:t>
            </a:r>
            <a:r>
              <a:rPr lang="en-IN" i="1" u="sng" dirty="0" smtClean="0">
                <a:latin typeface="Times New Roman" panose="02020603050405020304" pitchFamily="18" charset="0"/>
                <a:cs typeface="Times New Roman" panose="02020603050405020304" pitchFamily="18" charset="0"/>
              </a:rPr>
              <a:t>boot code</a:t>
            </a:r>
            <a:r>
              <a:rPr lang="en-IN" dirty="0">
                <a:latin typeface="Times New Roman" panose="02020603050405020304" pitchFamily="18" charset="0"/>
                <a:cs typeface="Times New Roman" panose="02020603050405020304" pitchFamily="18" charset="0"/>
              </a:rPr>
              <a:t>) and a table (called a </a:t>
            </a:r>
            <a:r>
              <a:rPr lang="en-IN" i="1" dirty="0">
                <a:latin typeface="Times New Roman" panose="02020603050405020304" pitchFamily="18" charset="0"/>
                <a:cs typeface="Times New Roman" panose="02020603050405020304" pitchFamily="18" charset="0"/>
              </a:rPr>
              <a:t>partition table</a:t>
            </a:r>
            <a:r>
              <a:rPr lang="en-IN" dirty="0">
                <a:latin typeface="Times New Roman" panose="02020603050405020304" pitchFamily="18" charset="0"/>
                <a:cs typeface="Times New Roman" panose="02020603050405020304" pitchFamily="18" charset="0"/>
              </a:rPr>
              <a:t>) with four entries that define the locations of the </a:t>
            </a:r>
            <a:r>
              <a:rPr lang="en-IN" dirty="0" smtClean="0">
                <a:latin typeface="Times New Roman" panose="02020603050405020304" pitchFamily="18" charset="0"/>
                <a:cs typeface="Times New Roman" panose="02020603050405020304" pitchFamily="18" charset="0"/>
              </a:rPr>
              <a:t>primary partitions </a:t>
            </a:r>
            <a:r>
              <a:rPr lang="en-IN" dirty="0">
                <a:latin typeface="Times New Roman" panose="02020603050405020304" pitchFamily="18" charset="0"/>
                <a:cs typeface="Times New Roman" panose="02020603050405020304" pitchFamily="18" charset="0"/>
              </a:rPr>
              <a:t>on the disk. </a:t>
            </a: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When </a:t>
            </a:r>
            <a:r>
              <a:rPr lang="en-IN" dirty="0">
                <a:latin typeface="Times New Roman" panose="02020603050405020304" pitchFamily="18" charset="0"/>
                <a:cs typeface="Times New Roman" panose="02020603050405020304" pitchFamily="18" charset="0"/>
              </a:rPr>
              <a:t>a BIOS-based computer boots, the first code it executes is called </a:t>
            </a:r>
            <a:r>
              <a:rPr lang="en-IN" dirty="0" smtClean="0">
                <a:latin typeface="Times New Roman" panose="02020603050405020304" pitchFamily="18" charset="0"/>
                <a:cs typeface="Times New Roman" panose="02020603050405020304" pitchFamily="18" charset="0"/>
              </a:rPr>
              <a:t>the BIOS</a:t>
            </a:r>
            <a:r>
              <a:rPr lang="en-IN" dirty="0">
                <a:latin typeface="Times New Roman" panose="02020603050405020304" pitchFamily="18" charset="0"/>
                <a:cs typeface="Times New Roman" panose="02020603050405020304" pitchFamily="18" charset="0"/>
              </a:rPr>
              <a:t>, which is encoded into the computer’s flash memory. </a:t>
            </a: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The </a:t>
            </a:r>
            <a:r>
              <a:rPr lang="en-IN" dirty="0">
                <a:latin typeface="Times New Roman" panose="02020603050405020304" pitchFamily="18" charset="0"/>
                <a:cs typeface="Times New Roman" panose="02020603050405020304" pitchFamily="18" charset="0"/>
              </a:rPr>
              <a:t>BIOS selects a boot device, reads </a:t>
            </a:r>
            <a:r>
              <a:rPr lang="en-IN" dirty="0" smtClean="0">
                <a:latin typeface="Times New Roman" panose="02020603050405020304" pitchFamily="18" charset="0"/>
                <a:cs typeface="Times New Roman" panose="02020603050405020304" pitchFamily="18" charset="0"/>
              </a:rPr>
              <a:t>that device’s </a:t>
            </a:r>
            <a:r>
              <a:rPr lang="en-IN" dirty="0">
                <a:latin typeface="Times New Roman" panose="02020603050405020304" pitchFamily="18" charset="0"/>
                <a:cs typeface="Times New Roman" panose="02020603050405020304" pitchFamily="18" charset="0"/>
              </a:rPr>
              <a:t>MBR into memory, and transfers control to the code in the MBR.</a:t>
            </a:r>
          </a:p>
        </p:txBody>
      </p:sp>
      <p:sp>
        <p:nvSpPr>
          <p:cNvPr id="4" name="Content Placeholder 3"/>
          <p:cNvSpPr>
            <a:spLocks noGrp="1"/>
          </p:cNvSpPr>
          <p:nvPr>
            <p:ph sz="half" idx="2"/>
          </p:nvPr>
        </p:nvSpPr>
        <p:spPr>
          <a:xfrm>
            <a:off x="5681136" y="266700"/>
            <a:ext cx="6079063" cy="6261099"/>
          </a:xfrm>
        </p:spPr>
        <p:txBody>
          <a:bodyPr>
            <a:noAutofit/>
          </a:bodyPr>
          <a:lstStyle/>
          <a:p>
            <a:r>
              <a:rPr lang="en-IN" sz="2000" dirty="0">
                <a:latin typeface="Times New Roman" panose="02020603050405020304" pitchFamily="18" charset="0"/>
                <a:cs typeface="Times New Roman" panose="02020603050405020304" pitchFamily="18" charset="0"/>
              </a:rPr>
              <a:t>The MBRs written by Microsoft partitioning tools, such as the one integrated into Windows </a:t>
            </a:r>
            <a:r>
              <a:rPr lang="en-IN" sz="2000" dirty="0" smtClean="0">
                <a:latin typeface="Times New Roman" panose="02020603050405020304" pitchFamily="18" charset="0"/>
                <a:cs typeface="Times New Roman" panose="02020603050405020304" pitchFamily="18" charset="0"/>
              </a:rPr>
              <a:t>Setup and </a:t>
            </a:r>
            <a:r>
              <a:rPr lang="en-IN" sz="2000" dirty="0">
                <a:latin typeface="Times New Roman" panose="02020603050405020304" pitchFamily="18" charset="0"/>
                <a:cs typeface="Times New Roman" panose="02020603050405020304" pitchFamily="18" charset="0"/>
              </a:rPr>
              <a:t>the Disk Management MMC snap-in, go through a similar process of reading and </a:t>
            </a:r>
            <a:r>
              <a:rPr lang="en-IN" sz="2000" dirty="0" smtClean="0">
                <a:latin typeface="Times New Roman" panose="02020603050405020304" pitchFamily="18" charset="0"/>
                <a:cs typeface="Times New Roman" panose="02020603050405020304" pitchFamily="18" charset="0"/>
              </a:rPr>
              <a:t>transferring control.</a:t>
            </a:r>
          </a:p>
          <a:p>
            <a:r>
              <a:rPr lang="en-IN" sz="2000" u="sng" dirty="0" smtClean="0">
                <a:latin typeface="Times New Roman" panose="02020603050405020304" pitchFamily="18" charset="0"/>
                <a:cs typeface="Times New Roman" panose="02020603050405020304" pitchFamily="18" charset="0"/>
              </a:rPr>
              <a:t>First</a:t>
            </a:r>
            <a:r>
              <a:rPr lang="en-IN" sz="2000" u="sng" dirty="0">
                <a:latin typeface="Times New Roman" panose="02020603050405020304" pitchFamily="18" charset="0"/>
                <a:cs typeface="Times New Roman" panose="02020603050405020304" pitchFamily="18" charset="0"/>
              </a:rPr>
              <a:t>, an MBR’s code scans the primary partition table until it locates a partition containing </a:t>
            </a:r>
            <a:r>
              <a:rPr lang="en-IN" sz="2000" u="sng" dirty="0" smtClean="0">
                <a:latin typeface="Times New Roman" panose="02020603050405020304" pitchFamily="18" charset="0"/>
                <a:cs typeface="Times New Roman" panose="02020603050405020304" pitchFamily="18" charset="0"/>
              </a:rPr>
              <a:t>a flag </a:t>
            </a:r>
            <a:r>
              <a:rPr lang="en-IN" sz="2000" u="sng" dirty="0">
                <a:latin typeface="Times New Roman" panose="02020603050405020304" pitchFamily="18" charset="0"/>
                <a:cs typeface="Times New Roman" panose="02020603050405020304" pitchFamily="18" charset="0"/>
              </a:rPr>
              <a:t>(Active) that signals the partition is bootable. </a:t>
            </a:r>
            <a:endParaRPr lang="en-IN" sz="2000" u="sng"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When </a:t>
            </a:r>
            <a:r>
              <a:rPr lang="en-IN" sz="2000" dirty="0">
                <a:latin typeface="Times New Roman" panose="02020603050405020304" pitchFamily="18" charset="0"/>
                <a:cs typeface="Times New Roman" panose="02020603050405020304" pitchFamily="18" charset="0"/>
              </a:rPr>
              <a:t>the MBR finds at least one such flag, it </a:t>
            </a:r>
            <a:r>
              <a:rPr lang="en-IN" sz="2000" dirty="0" smtClean="0">
                <a:latin typeface="Times New Roman" panose="02020603050405020304" pitchFamily="18" charset="0"/>
                <a:cs typeface="Times New Roman" panose="02020603050405020304" pitchFamily="18" charset="0"/>
              </a:rPr>
              <a:t>reads the </a:t>
            </a:r>
            <a:r>
              <a:rPr lang="en-IN" sz="2000" dirty="0">
                <a:latin typeface="Times New Roman" panose="02020603050405020304" pitchFamily="18" charset="0"/>
                <a:cs typeface="Times New Roman" panose="02020603050405020304" pitchFamily="18" charset="0"/>
              </a:rPr>
              <a:t>first sector from the flagged partition into memory and transfers control to code within the </a:t>
            </a:r>
            <a:r>
              <a:rPr lang="en-IN" sz="2000" dirty="0" smtClean="0">
                <a:latin typeface="Times New Roman" panose="02020603050405020304" pitchFamily="18" charset="0"/>
                <a:cs typeface="Times New Roman" panose="02020603050405020304" pitchFamily="18" charset="0"/>
              </a:rPr>
              <a:t>partition. </a:t>
            </a:r>
          </a:p>
          <a:p>
            <a:r>
              <a:rPr lang="en-IN" sz="2000" dirty="0" smtClean="0">
                <a:latin typeface="Times New Roman" panose="02020603050405020304" pitchFamily="18" charset="0"/>
                <a:cs typeface="Times New Roman" panose="02020603050405020304" pitchFamily="18" charset="0"/>
              </a:rPr>
              <a:t>This </a:t>
            </a:r>
            <a:r>
              <a:rPr lang="en-IN" sz="2000" dirty="0">
                <a:latin typeface="Times New Roman" panose="02020603050405020304" pitchFamily="18" charset="0"/>
                <a:cs typeface="Times New Roman" panose="02020603050405020304" pitchFamily="18" charset="0"/>
              </a:rPr>
              <a:t>type of partition is called a </a:t>
            </a:r>
            <a:r>
              <a:rPr lang="en-IN" sz="2000" i="1" u="sng" dirty="0">
                <a:latin typeface="Times New Roman" panose="02020603050405020304" pitchFamily="18" charset="0"/>
                <a:cs typeface="Times New Roman" panose="02020603050405020304" pitchFamily="18" charset="0"/>
              </a:rPr>
              <a:t>system partition</a:t>
            </a:r>
            <a:r>
              <a:rPr lang="en-IN" sz="2000" dirty="0">
                <a:latin typeface="Times New Roman" panose="02020603050405020304" pitchFamily="18" charset="0"/>
                <a:cs typeface="Times New Roman" panose="02020603050405020304" pitchFamily="18" charset="0"/>
              </a:rPr>
              <a:t>, and the first sector of such a partition is </a:t>
            </a:r>
            <a:r>
              <a:rPr lang="en-IN" sz="2000" dirty="0" smtClean="0">
                <a:latin typeface="Times New Roman" panose="02020603050405020304" pitchFamily="18" charset="0"/>
                <a:cs typeface="Times New Roman" panose="02020603050405020304" pitchFamily="18" charset="0"/>
              </a:rPr>
              <a:t>called a </a:t>
            </a:r>
            <a:r>
              <a:rPr lang="en-IN" sz="2000" i="1" dirty="0">
                <a:latin typeface="Times New Roman" panose="02020603050405020304" pitchFamily="18" charset="0"/>
                <a:cs typeface="Times New Roman" panose="02020603050405020304" pitchFamily="18" charset="0"/>
              </a:rPr>
              <a:t>boot sector </a:t>
            </a:r>
            <a:r>
              <a:rPr lang="en-IN" sz="2000" dirty="0">
                <a:latin typeface="Times New Roman" panose="02020603050405020304" pitchFamily="18" charset="0"/>
                <a:cs typeface="Times New Roman" panose="02020603050405020304" pitchFamily="18" charset="0"/>
              </a:rPr>
              <a:t>or </a:t>
            </a:r>
            <a:r>
              <a:rPr lang="en-IN" sz="2000" i="1" dirty="0">
                <a:latin typeface="Times New Roman" panose="02020603050405020304" pitchFamily="18" charset="0"/>
                <a:cs typeface="Times New Roman" panose="02020603050405020304" pitchFamily="18" charset="0"/>
              </a:rPr>
              <a:t>volume boot record </a:t>
            </a:r>
            <a:r>
              <a:rPr lang="en-IN" sz="2000" dirty="0">
                <a:latin typeface="Times New Roman" panose="02020603050405020304" pitchFamily="18" charset="0"/>
                <a:cs typeface="Times New Roman" panose="02020603050405020304" pitchFamily="18" charset="0"/>
              </a:rPr>
              <a:t>(VBR).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The </a:t>
            </a:r>
            <a:r>
              <a:rPr lang="en-IN" sz="2000" dirty="0">
                <a:latin typeface="Times New Roman" panose="02020603050405020304" pitchFamily="18" charset="0"/>
                <a:cs typeface="Times New Roman" panose="02020603050405020304" pitchFamily="18" charset="0"/>
              </a:rPr>
              <a:t>volume </a:t>
            </a:r>
            <a:r>
              <a:rPr lang="en-IN" sz="2000" dirty="0" smtClean="0">
                <a:latin typeface="Times New Roman" panose="02020603050405020304" pitchFamily="18" charset="0"/>
                <a:cs typeface="Times New Roman" panose="02020603050405020304" pitchFamily="18" charset="0"/>
              </a:rPr>
              <a:t>defined </a:t>
            </a:r>
            <a:r>
              <a:rPr lang="en-IN" sz="2000" dirty="0">
                <a:latin typeface="Times New Roman" panose="02020603050405020304" pitchFamily="18" charset="0"/>
                <a:cs typeface="Times New Roman" panose="02020603050405020304" pitchFamily="18" charset="0"/>
              </a:rPr>
              <a:t>for this partition is called the </a:t>
            </a:r>
            <a:r>
              <a:rPr lang="en-IN" sz="2000" i="1" u="sng" dirty="0" smtClean="0">
                <a:latin typeface="Times New Roman" panose="02020603050405020304" pitchFamily="18" charset="0"/>
                <a:cs typeface="Times New Roman" panose="02020603050405020304" pitchFamily="18" charset="0"/>
              </a:rPr>
              <a:t>system volume</a:t>
            </a:r>
            <a:r>
              <a:rPr lang="en-IN" sz="2000" dirty="0" smtClean="0">
                <a:latin typeface="Times New Roman" panose="02020603050405020304" pitchFamily="18" charset="0"/>
                <a:cs typeface="Times New Roman" panose="02020603050405020304" pitchFamily="18" charset="0"/>
              </a:rPr>
              <a:t>.</a:t>
            </a: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27165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092201"/>
            <a:ext cx="5334000" cy="5126483"/>
          </a:xfrm>
        </p:spPr>
        <p:txBody>
          <a:bodyPr>
            <a:noAutofit/>
          </a:bodyPr>
          <a:lstStyle/>
          <a:p>
            <a:r>
              <a:rPr lang="en-IN" sz="2000" u="sng" dirty="0">
                <a:latin typeface="Times New Roman" panose="02020603050405020304" pitchFamily="18" charset="0"/>
                <a:cs typeface="Times New Roman" panose="02020603050405020304" pitchFamily="18" charset="0"/>
              </a:rPr>
              <a:t>Operating systems generally write boot sectors to </a:t>
            </a:r>
            <a:r>
              <a:rPr lang="en-IN" sz="2000" u="sng" dirty="0" smtClean="0">
                <a:latin typeface="Times New Roman" panose="02020603050405020304" pitchFamily="18" charset="0"/>
                <a:cs typeface="Times New Roman" panose="02020603050405020304" pitchFamily="18" charset="0"/>
              </a:rPr>
              <a:t>disk without </a:t>
            </a:r>
            <a:r>
              <a:rPr lang="en-IN" sz="2000" u="sng" dirty="0">
                <a:latin typeface="Times New Roman" panose="02020603050405020304" pitchFamily="18" charset="0"/>
                <a:cs typeface="Times New Roman" panose="02020603050405020304" pitchFamily="18" charset="0"/>
              </a:rPr>
              <a:t>a user’s involvement</a:t>
            </a:r>
            <a:r>
              <a:rPr lang="en-IN" sz="2000" u="sng" dirty="0" smtClean="0">
                <a:latin typeface="Times New Roman" panose="02020603050405020304" pitchFamily="18" charset="0"/>
                <a:cs typeface="Times New Roman" panose="02020603050405020304" pitchFamily="18" charset="0"/>
              </a:rPr>
              <a:t>.</a:t>
            </a:r>
          </a:p>
          <a:p>
            <a:r>
              <a:rPr lang="en-IN" sz="2000" dirty="0" smtClean="0">
                <a:latin typeface="Times New Roman" panose="02020603050405020304" pitchFamily="18" charset="0"/>
                <a:cs typeface="Times New Roman" panose="02020603050405020304" pitchFamily="18" charset="0"/>
              </a:rPr>
              <a:t>For example, when </a:t>
            </a:r>
            <a:r>
              <a:rPr lang="en-IN" sz="2000" dirty="0">
                <a:latin typeface="Times New Roman" panose="02020603050405020304" pitchFamily="18" charset="0"/>
                <a:cs typeface="Times New Roman" panose="02020603050405020304" pitchFamily="18" charset="0"/>
              </a:rPr>
              <a:t>Windows Setup writes the MBR to a hard disk, it also writes the file system boot code (part </a:t>
            </a:r>
            <a:r>
              <a:rPr lang="en-IN" sz="2000" dirty="0" smtClean="0">
                <a:latin typeface="Times New Roman" panose="02020603050405020304" pitchFamily="18" charset="0"/>
                <a:cs typeface="Times New Roman" panose="02020603050405020304" pitchFamily="18" charset="0"/>
              </a:rPr>
              <a:t>of the </a:t>
            </a:r>
            <a:r>
              <a:rPr lang="en-IN" sz="2000" dirty="0">
                <a:latin typeface="Times New Roman" panose="02020603050405020304" pitchFamily="18" charset="0"/>
                <a:cs typeface="Times New Roman" panose="02020603050405020304" pitchFamily="18" charset="0"/>
              </a:rPr>
              <a:t>boot sector) to a 100-MB bootable partition of the disk, marked as hidden to prevent </a:t>
            </a:r>
            <a:r>
              <a:rPr lang="en-IN" sz="2000" dirty="0" smtClean="0">
                <a:latin typeface="Times New Roman" panose="02020603050405020304" pitchFamily="18" charset="0"/>
                <a:cs typeface="Times New Roman" panose="02020603050405020304" pitchFamily="18" charset="0"/>
              </a:rPr>
              <a:t>accidental modification </a:t>
            </a:r>
            <a:r>
              <a:rPr lang="en-IN" sz="2000" dirty="0">
                <a:latin typeface="Times New Roman" panose="02020603050405020304" pitchFamily="18" charset="0"/>
                <a:cs typeface="Times New Roman" panose="02020603050405020304" pitchFamily="18" charset="0"/>
              </a:rPr>
              <a:t>after the operating system has loaded</a:t>
            </a:r>
            <a:r>
              <a:rPr lang="en-IN" sz="2000" dirty="0" smtClean="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6172200" y="1092201"/>
            <a:ext cx="5334000" cy="5126484"/>
          </a:xfrm>
        </p:spPr>
        <p:txBody>
          <a:bodyPr>
            <a:normAutofit fontScale="92500" lnSpcReduction="10000"/>
          </a:bodyPr>
          <a:lstStyle/>
          <a:p>
            <a:r>
              <a:rPr lang="en-IN" dirty="0">
                <a:latin typeface="Times New Roman" panose="02020603050405020304" pitchFamily="18" charset="0"/>
                <a:cs typeface="Times New Roman" panose="02020603050405020304" pitchFamily="18" charset="0"/>
              </a:rPr>
              <a:t>Before writing to a partition’s boot sector, Windows Setup ensures that the </a:t>
            </a:r>
            <a:r>
              <a:rPr lang="en-IN" u="sng" dirty="0">
                <a:latin typeface="Times New Roman" panose="02020603050405020304" pitchFamily="18" charset="0"/>
                <a:cs typeface="Times New Roman" panose="02020603050405020304" pitchFamily="18" charset="0"/>
              </a:rPr>
              <a:t>boot partition </a:t>
            </a:r>
            <a:r>
              <a:rPr lang="en-IN" dirty="0">
                <a:latin typeface="Times New Roman" panose="02020603050405020304" pitchFamily="18" charset="0"/>
                <a:cs typeface="Times New Roman" panose="02020603050405020304" pitchFamily="18" charset="0"/>
              </a:rPr>
              <a:t>(the </a:t>
            </a:r>
            <a:r>
              <a:rPr lang="en-IN" i="1" dirty="0">
                <a:latin typeface="Times New Roman" panose="02020603050405020304" pitchFamily="18" charset="0"/>
                <a:cs typeface="Times New Roman" panose="02020603050405020304" pitchFamily="18" charset="0"/>
              </a:rPr>
              <a:t>boot partition </a:t>
            </a:r>
            <a:r>
              <a:rPr lang="en-IN" dirty="0">
                <a:latin typeface="Times New Roman" panose="02020603050405020304" pitchFamily="18" charset="0"/>
                <a:cs typeface="Times New Roman" panose="02020603050405020304" pitchFamily="18" charset="0"/>
              </a:rPr>
              <a:t>is the partition on which Windows is installed, which is typically not the same as the system partition, where the boot files are located</a:t>
            </a:r>
            <a:r>
              <a:rPr lang="en-IN" u="sng" dirty="0">
                <a:latin typeface="Times New Roman" panose="02020603050405020304" pitchFamily="18" charset="0"/>
                <a:cs typeface="Times New Roman" panose="02020603050405020304" pitchFamily="18" charset="0"/>
              </a:rPr>
              <a:t>) is formatted </a:t>
            </a:r>
            <a:r>
              <a:rPr lang="en-IN" dirty="0">
                <a:latin typeface="Times New Roman" panose="02020603050405020304" pitchFamily="18" charset="0"/>
                <a:cs typeface="Times New Roman" panose="02020603050405020304" pitchFamily="18" charset="0"/>
              </a:rPr>
              <a:t>with NTFS, the only supported file system that Windows can boot from when installed on a fixed disk, or formats the boot partition (and any other partition) with NTFS.</a:t>
            </a:r>
          </a:p>
          <a:p>
            <a:r>
              <a:rPr lang="en-IN" dirty="0" smtClean="0">
                <a:latin typeface="Times New Roman" panose="02020603050405020304" pitchFamily="18" charset="0"/>
                <a:cs typeface="Times New Roman" panose="02020603050405020304" pitchFamily="18" charset="0"/>
              </a:rPr>
              <a:t>Note </a:t>
            </a:r>
            <a:r>
              <a:rPr lang="en-IN" dirty="0">
                <a:latin typeface="Times New Roman" panose="02020603050405020304" pitchFamily="18" charset="0"/>
                <a:cs typeface="Times New Roman" panose="02020603050405020304" pitchFamily="18" charset="0"/>
              </a:rPr>
              <a:t>that the format of the system partition can be any format that </a:t>
            </a:r>
            <a:r>
              <a:rPr lang="en-IN" dirty="0" smtClean="0">
                <a:latin typeface="Times New Roman" panose="02020603050405020304" pitchFamily="18" charset="0"/>
                <a:cs typeface="Times New Roman" panose="02020603050405020304" pitchFamily="18" charset="0"/>
              </a:rPr>
              <a:t>Windows supports </a:t>
            </a:r>
            <a:r>
              <a:rPr lang="en-IN" dirty="0">
                <a:latin typeface="Times New Roman" panose="02020603050405020304" pitchFamily="18" charset="0"/>
                <a:cs typeface="Times New Roman" panose="02020603050405020304" pitchFamily="18" charset="0"/>
              </a:rPr>
              <a:t>(such as FAT32</a:t>
            </a:r>
            <a:r>
              <a:rPr lang="en-IN" dirty="0" smtClean="0">
                <a:latin typeface="Times New Roman" panose="02020603050405020304" pitchFamily="18" charset="0"/>
                <a:cs typeface="Times New Roman" panose="02020603050405020304" pitchFamily="18" charset="0"/>
              </a:rPr>
              <a:t>).</a:t>
            </a:r>
          </a:p>
          <a:p>
            <a:r>
              <a:rPr lang="en-IN" dirty="0" smtClean="0">
                <a:latin typeface="Times New Roman" panose="02020603050405020304" pitchFamily="18" charset="0"/>
                <a:cs typeface="Times New Roman" panose="02020603050405020304" pitchFamily="18" charset="0"/>
              </a:rPr>
              <a:t>If </a:t>
            </a:r>
            <a:r>
              <a:rPr lang="en-IN" dirty="0">
                <a:latin typeface="Times New Roman" panose="02020603050405020304" pitchFamily="18" charset="0"/>
                <a:cs typeface="Times New Roman" panose="02020603050405020304" pitchFamily="18" charset="0"/>
              </a:rPr>
              <a:t>partitions are already formatted appropriately, you can instruct </a:t>
            </a:r>
            <a:r>
              <a:rPr lang="en-IN" dirty="0" smtClean="0">
                <a:latin typeface="Times New Roman" panose="02020603050405020304" pitchFamily="18" charset="0"/>
                <a:cs typeface="Times New Roman" panose="02020603050405020304" pitchFamily="18" charset="0"/>
              </a:rPr>
              <a:t>Setup to </a:t>
            </a:r>
            <a:r>
              <a:rPr lang="en-IN" dirty="0">
                <a:latin typeface="Times New Roman" panose="02020603050405020304" pitchFamily="18" charset="0"/>
                <a:cs typeface="Times New Roman" panose="02020603050405020304" pitchFamily="18" charset="0"/>
              </a:rPr>
              <a:t>skip this step. </a:t>
            </a: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After </a:t>
            </a:r>
            <a:r>
              <a:rPr lang="en-IN" dirty="0">
                <a:latin typeface="Times New Roman" panose="02020603050405020304" pitchFamily="18" charset="0"/>
                <a:cs typeface="Times New Roman" panose="02020603050405020304" pitchFamily="18" charset="0"/>
              </a:rPr>
              <a:t>Setup formats the system partition, Setup copies the Boot Manager </a:t>
            </a:r>
            <a:r>
              <a:rPr lang="en-IN" dirty="0" smtClean="0">
                <a:latin typeface="Times New Roman" panose="02020603050405020304" pitchFamily="18" charset="0"/>
                <a:cs typeface="Times New Roman" panose="02020603050405020304" pitchFamily="18" charset="0"/>
              </a:rPr>
              <a:t>program (Bootmgr</a:t>
            </a:r>
            <a:r>
              <a:rPr lang="en-IN" dirty="0">
                <a:latin typeface="Times New Roman" panose="02020603050405020304" pitchFamily="18" charset="0"/>
                <a:cs typeface="Times New Roman" panose="02020603050405020304" pitchFamily="18" charset="0"/>
              </a:rPr>
              <a:t>) that Windows uses to the system partition (the system volume)</a:t>
            </a:r>
          </a:p>
        </p:txBody>
      </p:sp>
    </p:spTree>
    <p:extLst>
      <p:ext uri="{BB962C8B-B14F-4D97-AF65-F5344CB8AC3E}">
        <p14:creationId xmlns:p14="http://schemas.microsoft.com/office/powerpoint/2010/main" val="41102751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22.jpeg"/></Relationships>
</file>

<file path=ppt/theme/_rels/theme11.xml.rels><?xml version="1.0" encoding="UTF-8" standalone="yes"?>
<Relationships xmlns="http://schemas.openxmlformats.org/package/2006/relationships"><Relationship Id="rId1" Type="http://schemas.openxmlformats.org/officeDocument/2006/relationships/image" Target="../media/image17.jpeg"/></Relationships>
</file>

<file path=ppt/theme/_rels/theme12.xml.rels><?xml version="1.0" encoding="UTF-8" standalone="yes"?>
<Relationships xmlns="http://schemas.openxmlformats.org/package/2006/relationships"><Relationship Id="rId1" Type="http://schemas.openxmlformats.org/officeDocument/2006/relationships/image" Target="../media/image7.jpeg"/></Relationships>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_rels/theme3.xml.rels><?xml version="1.0" encoding="UTF-8" standalone="yes"?>
<Relationships xmlns="http://schemas.openxmlformats.org/package/2006/relationships"><Relationship Id="rId1" Type="http://schemas.openxmlformats.org/officeDocument/2006/relationships/image" Target="../media/image12.jpeg"/></Relationships>
</file>

<file path=ppt/theme/_rels/theme4.xml.rels><?xml version="1.0" encoding="UTF-8" standalone="yes"?>
<Relationships xmlns="http://schemas.openxmlformats.org/package/2006/relationships"><Relationship Id="rId1" Type="http://schemas.openxmlformats.org/officeDocument/2006/relationships/image" Target="../media/image7.jpeg"/></Relationships>
</file>

<file path=ppt/theme/_rels/theme5.xml.rels><?xml version="1.0" encoding="UTF-8" standalone="yes"?>
<Relationships xmlns="http://schemas.openxmlformats.org/package/2006/relationships"><Relationship Id="rId1" Type="http://schemas.openxmlformats.org/officeDocument/2006/relationships/image" Target="../media/image17.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10.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11.xml><?xml version="1.0" encoding="utf-8"?>
<a:theme xmlns:a="http://schemas.openxmlformats.org/drawingml/2006/main" name="1_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12.xml><?xml version="1.0" encoding="utf-8"?>
<a:theme xmlns:a="http://schemas.openxmlformats.org/drawingml/2006/main" name="2_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1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14.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majorFont>
      <a:minorFont>
        <a:latin typeface="Corbel" panose="020B0503020204020204"/>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15.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4.xml><?xml version="1.0" encoding="utf-8"?>
<a:theme xmlns:a="http://schemas.openxmlformats.org/drawingml/2006/main" name="1_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5.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6.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7.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8.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Organic</Template>
  <TotalTime>862</TotalTime>
  <Words>5163</Words>
  <Application>Microsoft Office PowerPoint</Application>
  <PresentationFormat>Widescreen</PresentationFormat>
  <Paragraphs>209</Paragraphs>
  <Slides>43</Slides>
  <Notes>0</Notes>
  <HiddenSlides>0</HiddenSlides>
  <MMClips>0</MMClips>
  <ScaleCrop>false</ScaleCrop>
  <HeadingPairs>
    <vt:vector size="6" baseType="variant">
      <vt:variant>
        <vt:lpstr>Fonts Used</vt:lpstr>
      </vt:variant>
      <vt:variant>
        <vt:i4>16</vt:i4>
      </vt:variant>
      <vt:variant>
        <vt:lpstr>Theme</vt:lpstr>
      </vt:variant>
      <vt:variant>
        <vt:i4>15</vt:i4>
      </vt:variant>
      <vt:variant>
        <vt:lpstr>Slide Titles</vt:lpstr>
      </vt:variant>
      <vt:variant>
        <vt:i4>43</vt:i4>
      </vt:variant>
    </vt:vector>
  </HeadingPairs>
  <TitlesOfParts>
    <vt:vector size="74" baseType="lpstr">
      <vt:lpstr>Arial</vt:lpstr>
      <vt:lpstr>Bookman Old Style</vt:lpstr>
      <vt:lpstr>Calibri</vt:lpstr>
      <vt:lpstr>Calibri Light</vt:lpstr>
      <vt:lpstr>Century Gothic</vt:lpstr>
      <vt:lpstr>Century Schoolbook</vt:lpstr>
      <vt:lpstr>Corbel</vt:lpstr>
      <vt:lpstr>Forte</vt:lpstr>
      <vt:lpstr>Garamond</vt:lpstr>
      <vt:lpstr>Gill Sans MT</vt:lpstr>
      <vt:lpstr>Monotype Corsiva</vt:lpstr>
      <vt:lpstr>Rockwell</vt:lpstr>
      <vt:lpstr>Times New Roman</vt:lpstr>
      <vt:lpstr>Trebuchet MS</vt:lpstr>
      <vt:lpstr>Wingdings 2</vt:lpstr>
      <vt:lpstr>Wingdings 3</vt:lpstr>
      <vt:lpstr>Organic</vt:lpstr>
      <vt:lpstr>Ion</vt:lpstr>
      <vt:lpstr>Parallax</vt:lpstr>
      <vt:lpstr>1_Ion</vt:lpstr>
      <vt:lpstr>Celestial</vt:lpstr>
      <vt:lpstr>Vapor Trail</vt:lpstr>
      <vt:lpstr>Wisp</vt:lpstr>
      <vt:lpstr>Dividend</vt:lpstr>
      <vt:lpstr>Office Theme</vt:lpstr>
      <vt:lpstr>Damask</vt:lpstr>
      <vt:lpstr>1_Celestial</vt:lpstr>
      <vt:lpstr>2_Ion</vt:lpstr>
      <vt:lpstr>Facet</vt:lpstr>
      <vt:lpstr>Headlines</vt:lpstr>
      <vt:lpstr>1_Facet</vt:lpstr>
      <vt:lpstr>   WINDOWS-7 OPERATING SYSTEM</vt:lpstr>
      <vt:lpstr>Team Members:</vt:lpstr>
      <vt:lpstr> Overview-We divide the entire study into   </vt:lpstr>
      <vt:lpstr>Boot Process</vt:lpstr>
      <vt:lpstr>BIOS Pre-boot</vt:lpstr>
      <vt:lpstr>PowerPoint Presentation</vt:lpstr>
      <vt:lpstr>PowerPoint Presentation</vt:lpstr>
      <vt:lpstr>PowerPoint Presentation</vt:lpstr>
      <vt:lpstr>PowerPoint Presentation</vt:lpstr>
      <vt:lpstr>PowerPoint Presentation</vt:lpstr>
      <vt:lpstr>The BIOS Boot Sector and Bootmgr</vt:lpstr>
      <vt:lpstr>PowerPoint Presentation</vt:lpstr>
      <vt:lpstr>CD Options for the Windows Boot Manager (Bootmgr)</vt:lpstr>
      <vt:lpstr>BCD Options for Boot Applications</vt:lpstr>
      <vt:lpstr>PowerPoint Presentation</vt:lpstr>
      <vt:lpstr>PowerPoint Presentation</vt:lpstr>
      <vt:lpstr>BCD Options for the Windows Boot Loader (Winload)</vt:lpstr>
      <vt:lpstr>PowerPoint Presentation</vt:lpstr>
      <vt:lpstr>PowerPoint Presentation</vt:lpstr>
      <vt:lpstr>PowerPoint Presentation</vt:lpstr>
      <vt:lpstr>PowerPoint Presentation</vt:lpstr>
      <vt:lpstr>PowerPoint Presentation</vt:lpstr>
      <vt:lpstr>PowerPoint Presentation</vt:lpstr>
      <vt:lpstr>The UEFI Boot Process</vt:lpstr>
      <vt:lpstr>The UEFI Boot Process</vt:lpstr>
      <vt:lpstr>iSCSI boot architecture</vt:lpstr>
      <vt:lpstr>Initializing the Kernel and Executive Subsystems</vt:lpstr>
      <vt:lpstr>Loader Parameter Block</vt:lpstr>
      <vt:lpstr>PowerPoint Presentation</vt:lpstr>
      <vt:lpstr>PowerPoint Presentation</vt:lpstr>
      <vt:lpstr>Phase 1 consists of the following steps:</vt:lpstr>
      <vt:lpstr>PowerPoint Presentation</vt:lpstr>
      <vt:lpstr>PowerPoint Presentation</vt:lpstr>
      <vt:lpstr>PowerPoint Presentation</vt:lpstr>
      <vt:lpstr>PowerPoint Presentation</vt:lpstr>
      <vt:lpstr>Process tree  during logon</vt:lpstr>
      <vt:lpstr>ReadyBoot</vt:lpstr>
      <vt:lpstr>Ready Boot Statistics</vt:lpstr>
      <vt:lpstr>Safe Mode</vt:lpstr>
      <vt:lpstr>Partial contents of a sample boot log:</vt:lpstr>
      <vt:lpstr>Shutdown</vt:lpstr>
      <vt:lpstr>Hung Program Screen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WINDOWS-7 OPERATING SYSTEM</dc:title>
  <dc:creator>Nikesh Reddy</dc:creator>
  <cp:lastModifiedBy>Shashank Devisetty</cp:lastModifiedBy>
  <cp:revision>55</cp:revision>
  <dcterms:created xsi:type="dcterms:W3CDTF">2015-04-21T18:04:41Z</dcterms:created>
  <dcterms:modified xsi:type="dcterms:W3CDTF">2015-04-22T08:41:08Z</dcterms:modified>
</cp:coreProperties>
</file>